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43"/>
  </p:notesMasterIdLst>
  <p:handoutMasterIdLst>
    <p:handoutMasterId r:id="rId44"/>
  </p:handoutMasterIdLst>
  <p:sldIdLst>
    <p:sldId id="261" r:id="rId3"/>
    <p:sldId id="271" r:id="rId4"/>
    <p:sldId id="512" r:id="rId5"/>
    <p:sldId id="520" r:id="rId6"/>
    <p:sldId id="510" r:id="rId7"/>
    <p:sldId id="509" r:id="rId8"/>
    <p:sldId id="521" r:id="rId9"/>
    <p:sldId id="515" r:id="rId10"/>
    <p:sldId id="517" r:id="rId11"/>
    <p:sldId id="522" r:id="rId12"/>
    <p:sldId id="523" r:id="rId13"/>
    <p:sldId id="518" r:id="rId14"/>
    <p:sldId id="524" r:id="rId15"/>
    <p:sldId id="525" r:id="rId16"/>
    <p:sldId id="527" r:id="rId17"/>
    <p:sldId id="526" r:id="rId18"/>
    <p:sldId id="530" r:id="rId19"/>
    <p:sldId id="531" r:id="rId20"/>
    <p:sldId id="532" r:id="rId21"/>
    <p:sldId id="533" r:id="rId22"/>
    <p:sldId id="534" r:id="rId23"/>
    <p:sldId id="535" r:id="rId24"/>
    <p:sldId id="537" r:id="rId25"/>
    <p:sldId id="536" r:id="rId26"/>
    <p:sldId id="539" r:id="rId27"/>
    <p:sldId id="538" r:id="rId28"/>
    <p:sldId id="540" r:id="rId29"/>
    <p:sldId id="541" r:id="rId30"/>
    <p:sldId id="542" r:id="rId31"/>
    <p:sldId id="543" r:id="rId32"/>
    <p:sldId id="544" r:id="rId33"/>
    <p:sldId id="545" r:id="rId34"/>
    <p:sldId id="546" r:id="rId35"/>
    <p:sldId id="513" r:id="rId36"/>
    <p:sldId id="547" r:id="rId37"/>
    <p:sldId id="548" r:id="rId38"/>
    <p:sldId id="549" r:id="rId39"/>
    <p:sldId id="550" r:id="rId40"/>
    <p:sldId id="551" r:id="rId41"/>
    <p:sldId id="51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2FCF23-0E44-7643-B59E-CF3E04F8CB06}">
          <p14:sldIdLst>
            <p14:sldId id="261"/>
            <p14:sldId id="271"/>
            <p14:sldId id="512"/>
            <p14:sldId id="520"/>
            <p14:sldId id="510"/>
            <p14:sldId id="509"/>
            <p14:sldId id="521"/>
            <p14:sldId id="515"/>
            <p14:sldId id="517"/>
            <p14:sldId id="522"/>
            <p14:sldId id="523"/>
            <p14:sldId id="518"/>
            <p14:sldId id="524"/>
            <p14:sldId id="525"/>
            <p14:sldId id="527"/>
            <p14:sldId id="526"/>
            <p14:sldId id="530"/>
            <p14:sldId id="531"/>
            <p14:sldId id="532"/>
            <p14:sldId id="533"/>
            <p14:sldId id="534"/>
            <p14:sldId id="535"/>
            <p14:sldId id="537"/>
            <p14:sldId id="536"/>
            <p14:sldId id="539"/>
            <p14:sldId id="538"/>
            <p14:sldId id="540"/>
            <p14:sldId id="541"/>
            <p14:sldId id="542"/>
            <p14:sldId id="543"/>
            <p14:sldId id="544"/>
            <p14:sldId id="545"/>
            <p14:sldId id="546"/>
            <p14:sldId id="513"/>
            <p14:sldId id="547"/>
            <p14:sldId id="548"/>
            <p14:sldId id="549"/>
            <p14:sldId id="550"/>
            <p14:sldId id="551"/>
            <p14:sldId id="511"/>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04" autoAdjust="0"/>
    <p:restoredTop sz="70864" autoAdjust="0"/>
  </p:normalViewPr>
  <p:slideViewPr>
    <p:cSldViewPr snapToGrid="0">
      <p:cViewPr>
        <p:scale>
          <a:sx n="70" d="100"/>
          <a:sy n="70" d="100"/>
        </p:scale>
        <p:origin x="880" y="-7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3/15/17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3/15/17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20899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Click the red record button in the top left to start recording and launch the app. In the Instruments window, you can see the time counting up, and a little arrow moving from left to right above the graph in the center of the screen. This indicates that the app is running.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298407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Now, start using the app. Search for some images, and drill down into one or more of the search results. You have probably noticed that going into a search result is tediously slow, and scrolling through a list of search results is also incredibly annoying – it’s a terribly clunky app!</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650496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Choose Time Profiler and start using the app.</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59628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AutoNum type="arabicPeriod"/>
            </a:pPr>
            <a:r>
              <a:rPr lang="en-US" sz="1200" b="0" i="0" kern="1200" dirty="0" smtClean="0">
                <a:solidFill>
                  <a:schemeClr val="tx1"/>
                </a:solidFill>
                <a:effectLst/>
                <a:latin typeface="+mn-lt"/>
                <a:ea typeface="+mn-ea"/>
                <a:cs typeface="+mn-cs"/>
              </a:rPr>
              <a:t>These are the recording controls. The red ‘record’ button will stop &amp; start the app currently being profiled when it is clicked (it toggles between a record and stop icon). The pause button does exactly what you’d expect and pauses the current execution of the app.</a:t>
            </a:r>
          </a:p>
          <a:p>
            <a:pPr marL="228600" indent="-228600" fontAlgn="base">
              <a:buAutoNum type="arabicPeriod"/>
            </a:pPr>
            <a:r>
              <a:rPr lang="en-US" sz="1200" b="0" i="0" kern="1200" dirty="0" smtClean="0">
                <a:solidFill>
                  <a:schemeClr val="tx1"/>
                </a:solidFill>
                <a:effectLst/>
                <a:latin typeface="+mn-lt"/>
                <a:ea typeface="+mn-ea"/>
                <a:cs typeface="+mn-cs"/>
              </a:rPr>
              <a:t> This is the run timer. The timer counts how long the app being profiled has been running, and how many times it has been run. If you stop and then restart the app using the recording controls, that would start a new run and the display would then show </a:t>
            </a:r>
            <a:r>
              <a:rPr lang="en-US" sz="1200" b="1" i="1" kern="1200" dirty="0" smtClean="0">
                <a:solidFill>
                  <a:schemeClr val="tx1"/>
                </a:solidFill>
                <a:effectLst/>
                <a:latin typeface="+mn-lt"/>
                <a:ea typeface="+mn-ea"/>
                <a:cs typeface="+mn-cs"/>
              </a:rPr>
              <a:t>Run 2 of 2</a:t>
            </a:r>
            <a:r>
              <a:rPr lang="en-US" sz="1200" b="0" i="0" kern="1200" dirty="0" smtClean="0">
                <a:solidFill>
                  <a:schemeClr val="tx1"/>
                </a:solidFill>
                <a:effectLst/>
                <a:latin typeface="+mn-lt"/>
                <a:ea typeface="+mn-ea"/>
                <a:cs typeface="+mn-cs"/>
              </a:rPr>
              <a:t>.</a:t>
            </a:r>
          </a:p>
          <a:p>
            <a:pPr marL="228600" marR="0" indent="-228600" algn="l" defTabSz="914400" rtl="0" eaLnBrk="1" fontAlgn="base"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This is called a track. In the case of the </a:t>
            </a:r>
            <a:r>
              <a:rPr lang="en-US" sz="1200" b="1" i="1" kern="1200" dirty="0" smtClean="0">
                <a:solidFill>
                  <a:schemeClr val="tx1"/>
                </a:solidFill>
                <a:effectLst/>
                <a:latin typeface="+mn-lt"/>
                <a:ea typeface="+mn-ea"/>
                <a:cs typeface="+mn-cs"/>
              </a:rPr>
              <a:t>Time Profiler</a:t>
            </a:r>
            <a:r>
              <a:rPr lang="en-US" sz="1200" b="0" i="0" kern="1200" dirty="0" smtClean="0">
                <a:solidFill>
                  <a:schemeClr val="tx1"/>
                </a:solidFill>
                <a:effectLst/>
                <a:latin typeface="+mn-lt"/>
                <a:ea typeface="+mn-ea"/>
                <a:cs typeface="+mn-cs"/>
              </a:rPr>
              <a:t> template you selected, there’s just one instrument so there’s just one track. You’ll learn more about the specifics of the graph shown here later in the tutorial.</a:t>
            </a:r>
          </a:p>
          <a:p>
            <a:pPr marL="228600" indent="-228600" fontAlgn="base">
              <a:buAutoNum type="arabicPeriod"/>
            </a:pP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078822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4. This is the detail panel. It shows the main information about the particular instrument you’re using. In this case, it’s showing the methods which are “hottest” — that is, the ones that have used up the most CPU </a:t>
            </a:r>
            <a:r>
              <a:rPr lang="en-US" sz="1200" b="0" i="0" kern="1200" dirty="0" err="1" smtClean="0">
                <a:solidFill>
                  <a:schemeClr val="tx1"/>
                </a:solidFill>
                <a:effectLst/>
                <a:latin typeface="+mn-lt"/>
                <a:ea typeface="+mn-ea"/>
                <a:cs typeface="+mn-cs"/>
              </a:rPr>
              <a:t>time.If</a:t>
            </a:r>
            <a:r>
              <a:rPr lang="en-US" sz="1200" b="0" i="0" kern="1200" dirty="0" smtClean="0">
                <a:solidFill>
                  <a:schemeClr val="tx1"/>
                </a:solidFill>
                <a:effectLst/>
                <a:latin typeface="+mn-lt"/>
                <a:ea typeface="+mn-ea"/>
                <a:cs typeface="+mn-cs"/>
              </a:rPr>
              <a:t> you click on the bar at the top which says </a:t>
            </a:r>
            <a:r>
              <a:rPr lang="en-US" sz="1200" b="1" i="1" kern="1200" dirty="0" smtClean="0">
                <a:solidFill>
                  <a:schemeClr val="tx1"/>
                </a:solidFill>
                <a:effectLst/>
                <a:latin typeface="+mn-lt"/>
                <a:ea typeface="+mn-ea"/>
                <a:cs typeface="+mn-cs"/>
              </a:rPr>
              <a:t>Call Tree</a:t>
            </a:r>
            <a:r>
              <a:rPr lang="en-US" sz="1200" b="0" i="0" kern="1200" dirty="0" smtClean="0">
                <a:solidFill>
                  <a:schemeClr val="tx1"/>
                </a:solidFill>
                <a:effectLst/>
                <a:latin typeface="+mn-lt"/>
                <a:ea typeface="+mn-ea"/>
                <a:cs typeface="+mn-cs"/>
              </a:rPr>
              <a:t> (the left hand one) and select </a:t>
            </a:r>
            <a:r>
              <a:rPr lang="en-US" sz="1200" b="1" i="1" kern="1200" dirty="0" smtClean="0">
                <a:solidFill>
                  <a:schemeClr val="tx1"/>
                </a:solidFill>
                <a:effectLst/>
                <a:latin typeface="+mn-lt"/>
                <a:ea typeface="+mn-ea"/>
                <a:cs typeface="+mn-cs"/>
              </a:rPr>
              <a:t>Sample List</a:t>
            </a:r>
            <a:r>
              <a:rPr lang="en-US" sz="1200" b="0" i="0" kern="1200" dirty="0" smtClean="0">
                <a:solidFill>
                  <a:schemeClr val="tx1"/>
                </a:solidFill>
                <a:effectLst/>
                <a:latin typeface="+mn-lt"/>
                <a:ea typeface="+mn-ea"/>
                <a:cs typeface="+mn-cs"/>
              </a:rPr>
              <a:t>, then you are presented with a different view of the data. This view is showing every single sample. Click on a few samples, and you’ll see the captured stack trace appear in the </a:t>
            </a:r>
            <a:r>
              <a:rPr lang="en-US" sz="1200" b="1" i="1" kern="1200" dirty="0" smtClean="0">
                <a:solidFill>
                  <a:schemeClr val="tx1"/>
                </a:solidFill>
                <a:effectLst/>
                <a:latin typeface="+mn-lt"/>
                <a:ea typeface="+mn-ea"/>
                <a:cs typeface="+mn-cs"/>
              </a:rPr>
              <a:t>Extended Detail</a:t>
            </a:r>
            <a:r>
              <a:rPr lang="en-US" sz="1200" b="0" i="0" kern="1200" dirty="0" smtClean="0">
                <a:solidFill>
                  <a:schemeClr val="tx1"/>
                </a:solidFill>
                <a:effectLst/>
                <a:latin typeface="+mn-lt"/>
                <a:ea typeface="+mn-ea"/>
                <a:cs typeface="+mn-cs"/>
              </a:rPr>
              <a:t> inspector.</a:t>
            </a:r>
          </a:p>
          <a:p>
            <a:pPr fontAlgn="base"/>
            <a:r>
              <a:rPr lang="en-US" sz="1200" b="0" i="0" kern="1200" dirty="0" smtClean="0">
                <a:solidFill>
                  <a:schemeClr val="tx1"/>
                </a:solidFill>
                <a:effectLst/>
                <a:latin typeface="+mn-lt"/>
                <a:ea typeface="+mn-ea"/>
                <a:cs typeface="+mn-cs"/>
              </a:rPr>
              <a:t>5. This is the inspectors panel. There are three inspectors: Record Settings, Display Settings, and Extended Detail. You’ll be learning more about some of these options shortly.</a:t>
            </a:r>
          </a:p>
          <a:p>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265451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Perform an image search, and drill into the results. I personally like searching for “dog”, but choose whatever you wish – you might be one of those cat people! :]</a:t>
            </a:r>
          </a:p>
          <a:p>
            <a:pPr fontAlgn="base"/>
            <a:r>
              <a:rPr lang="en-US" sz="1200" b="0" i="0" kern="1200" dirty="0" smtClean="0">
                <a:solidFill>
                  <a:schemeClr val="tx1"/>
                </a:solidFill>
                <a:effectLst/>
                <a:latin typeface="+mn-lt"/>
                <a:ea typeface="+mn-ea"/>
                <a:cs typeface="+mn-cs"/>
              </a:rPr>
              <a:t>Now, scroll up and down the list a few times so that you’ve got a good amount of data in the </a:t>
            </a:r>
            <a:r>
              <a:rPr lang="en-US" sz="1200" b="1" i="1" kern="1200" dirty="0" smtClean="0">
                <a:solidFill>
                  <a:schemeClr val="tx1"/>
                </a:solidFill>
                <a:effectLst/>
                <a:latin typeface="+mn-lt"/>
                <a:ea typeface="+mn-ea"/>
                <a:cs typeface="+mn-cs"/>
              </a:rPr>
              <a:t>Time Profiler</a:t>
            </a:r>
            <a:r>
              <a:rPr lang="en-US" sz="1200" b="0" i="0" kern="1200" dirty="0" smtClean="0">
                <a:solidFill>
                  <a:schemeClr val="tx1"/>
                </a:solidFill>
                <a:effectLst/>
                <a:latin typeface="+mn-lt"/>
                <a:ea typeface="+mn-ea"/>
                <a:cs typeface="+mn-cs"/>
              </a:rPr>
              <a:t>. You should notice the numbers in the middle of the screen changing and the graph filling in; this tells you that CPU cycles are being used.</a:t>
            </a:r>
          </a:p>
          <a:p>
            <a:pPr fontAlgn="base"/>
            <a:r>
              <a:rPr lang="en-US" sz="1200" b="0" i="0" kern="1200" dirty="0" smtClean="0">
                <a:solidFill>
                  <a:schemeClr val="tx1"/>
                </a:solidFill>
                <a:effectLst/>
                <a:latin typeface="+mn-lt"/>
                <a:ea typeface="+mn-ea"/>
                <a:cs typeface="+mn-cs"/>
              </a:rPr>
              <a:t>You really wouldn’t expect any UI to be as clunky as this; no table view is ready to ship until it scrolls like butter! To help pinpoint the problem, you need to set some options.</a:t>
            </a:r>
          </a:p>
          <a:p>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559134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On the right hand side, select the </a:t>
            </a:r>
            <a:r>
              <a:rPr lang="en-US" sz="1200" b="1" i="1" kern="1200" dirty="0" smtClean="0">
                <a:solidFill>
                  <a:schemeClr val="tx1"/>
                </a:solidFill>
                <a:effectLst/>
                <a:latin typeface="+mn-lt"/>
                <a:ea typeface="+mn-ea"/>
                <a:cs typeface="+mn-cs"/>
              </a:rPr>
              <a:t>Display Settings</a:t>
            </a:r>
            <a:r>
              <a:rPr lang="en-US" sz="1200" b="0" i="0" kern="1200" dirty="0" smtClean="0">
                <a:solidFill>
                  <a:schemeClr val="tx1"/>
                </a:solidFill>
                <a:effectLst/>
                <a:latin typeface="+mn-lt"/>
                <a:ea typeface="+mn-ea"/>
                <a:cs typeface="+mn-cs"/>
              </a:rPr>
              <a:t> inspector (or press ⌘+2). In the inspector, under the </a:t>
            </a:r>
            <a:r>
              <a:rPr lang="en-US" sz="1200" b="1" i="1" kern="1200" dirty="0" smtClean="0">
                <a:solidFill>
                  <a:schemeClr val="tx1"/>
                </a:solidFill>
                <a:effectLst/>
                <a:latin typeface="+mn-lt"/>
                <a:ea typeface="+mn-ea"/>
                <a:cs typeface="+mn-cs"/>
              </a:rPr>
              <a:t>Call Tree</a:t>
            </a:r>
            <a:r>
              <a:rPr lang="en-US" sz="1200" b="0" i="0" kern="1200" dirty="0" smtClean="0">
                <a:solidFill>
                  <a:schemeClr val="tx1"/>
                </a:solidFill>
                <a:effectLst/>
                <a:latin typeface="+mn-lt"/>
                <a:ea typeface="+mn-ea"/>
                <a:cs typeface="+mn-cs"/>
              </a:rPr>
              <a:t> section, select </a:t>
            </a:r>
            <a:r>
              <a:rPr lang="en-US" sz="1200" b="1" i="1" kern="1200" dirty="0" smtClean="0">
                <a:solidFill>
                  <a:schemeClr val="tx1"/>
                </a:solidFill>
                <a:effectLst/>
                <a:latin typeface="+mn-lt"/>
                <a:ea typeface="+mn-ea"/>
                <a:cs typeface="+mn-cs"/>
              </a:rPr>
              <a:t>Separate by Thread</a:t>
            </a:r>
            <a:r>
              <a:rPr lang="en-US" sz="1200" b="0" i="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Invert Call Tree</a:t>
            </a:r>
            <a:r>
              <a:rPr lang="en-US" sz="1200" b="0" i="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Hide Missing Symbols</a:t>
            </a:r>
            <a:r>
              <a:rPr lang="en-US" sz="1200" b="0" i="0" kern="1200" dirty="0" smtClean="0">
                <a:solidFill>
                  <a:schemeClr val="tx1"/>
                </a:solidFill>
                <a:effectLst/>
                <a:latin typeface="+mn-lt"/>
                <a:ea typeface="+mn-ea"/>
                <a:cs typeface="+mn-cs"/>
              </a:rPr>
              <a:t> and </a:t>
            </a:r>
            <a:r>
              <a:rPr lang="en-US" sz="1200" b="1" i="1" kern="1200" dirty="0" smtClean="0">
                <a:solidFill>
                  <a:schemeClr val="tx1"/>
                </a:solidFill>
                <a:effectLst/>
                <a:latin typeface="+mn-lt"/>
                <a:ea typeface="+mn-ea"/>
                <a:cs typeface="+mn-cs"/>
              </a:rPr>
              <a:t>Hide System Libraries</a:t>
            </a:r>
            <a:r>
              <a:rPr lang="en-US" sz="1200" b="0" i="0" kern="1200" dirty="0" smtClean="0">
                <a:solidFill>
                  <a:schemeClr val="tx1"/>
                </a:solidFill>
                <a:effectLst/>
                <a:latin typeface="+mn-lt"/>
                <a:ea typeface="+mn-ea"/>
                <a:cs typeface="+mn-cs"/>
              </a:rPr>
              <a:t>. It will look like this:</a:t>
            </a:r>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418161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1" kern="1200" dirty="0" smtClean="0">
                <a:solidFill>
                  <a:schemeClr val="tx1"/>
                </a:solidFill>
                <a:effectLst/>
                <a:latin typeface="+mn-lt"/>
                <a:ea typeface="+mn-ea"/>
                <a:cs typeface="+mn-cs"/>
              </a:rPr>
              <a:t>Separate by Thread</a:t>
            </a:r>
            <a:r>
              <a:rPr lang="en-US" sz="1200" b="0" i="0" kern="1200" dirty="0" smtClean="0">
                <a:solidFill>
                  <a:schemeClr val="tx1"/>
                </a:solidFill>
                <a:effectLst/>
                <a:latin typeface="+mn-lt"/>
                <a:ea typeface="+mn-ea"/>
                <a:cs typeface="+mn-cs"/>
              </a:rPr>
              <a:t>: Each thread should be considered separately. This enables you to understand which threads are responsible for the greatest amount of CPU use.</a:t>
            </a:r>
          </a:p>
          <a:p>
            <a:pPr fontAlgn="base"/>
            <a:r>
              <a:rPr lang="en-US" sz="1200" b="1" i="1" kern="1200" dirty="0" smtClean="0">
                <a:solidFill>
                  <a:schemeClr val="tx1"/>
                </a:solidFill>
                <a:effectLst/>
                <a:latin typeface="+mn-lt"/>
                <a:ea typeface="+mn-ea"/>
                <a:cs typeface="+mn-cs"/>
              </a:rPr>
              <a:t>Invert Call Tree</a:t>
            </a:r>
            <a:r>
              <a:rPr lang="en-US" sz="1200" b="0" i="0" kern="1200" dirty="0" smtClean="0">
                <a:solidFill>
                  <a:schemeClr val="tx1"/>
                </a:solidFill>
                <a:effectLst/>
                <a:latin typeface="+mn-lt"/>
                <a:ea typeface="+mn-ea"/>
                <a:cs typeface="+mn-cs"/>
              </a:rPr>
              <a:t>: With this option, the stack trace is considered from top to bottom. This is usually what you want, as you want to see the deepest methods where the CPU is spending its time.</a:t>
            </a:r>
          </a:p>
          <a:p>
            <a:pPr fontAlgn="base"/>
            <a:r>
              <a:rPr lang="en-US" sz="1200" b="1" i="1" kern="1200" dirty="0" smtClean="0">
                <a:solidFill>
                  <a:schemeClr val="tx1"/>
                </a:solidFill>
                <a:effectLst/>
                <a:latin typeface="+mn-lt"/>
                <a:ea typeface="+mn-ea"/>
                <a:cs typeface="+mn-cs"/>
              </a:rPr>
              <a:t>Hide Missing Symbols</a:t>
            </a:r>
            <a:r>
              <a:rPr lang="en-US" sz="1200" b="0" i="0" kern="1200" dirty="0" smtClean="0">
                <a:solidFill>
                  <a:schemeClr val="tx1"/>
                </a:solidFill>
                <a:effectLst/>
                <a:latin typeface="+mn-lt"/>
                <a:ea typeface="+mn-ea"/>
                <a:cs typeface="+mn-cs"/>
              </a:rPr>
              <a:t>: If the </a:t>
            </a:r>
            <a:r>
              <a:rPr lang="en-US" sz="1200" b="0" i="0" kern="1200" dirty="0" err="1" smtClean="0">
                <a:solidFill>
                  <a:schemeClr val="tx1"/>
                </a:solidFill>
                <a:effectLst/>
                <a:latin typeface="+mn-lt"/>
                <a:ea typeface="+mn-ea"/>
                <a:cs typeface="+mn-cs"/>
              </a:rPr>
              <a:t>dSYM</a:t>
            </a:r>
            <a:r>
              <a:rPr lang="en-US" sz="1200" b="0" i="0" kern="1200" dirty="0" smtClean="0">
                <a:solidFill>
                  <a:schemeClr val="tx1"/>
                </a:solidFill>
                <a:effectLst/>
                <a:latin typeface="+mn-lt"/>
                <a:ea typeface="+mn-ea"/>
                <a:cs typeface="+mn-cs"/>
              </a:rPr>
              <a:t> file cannot be found for your app or a system framework, then instead of seeing method names (symbols) in the table, you’ll just see hex values corresponding to addresses inside the binary. If this option is selected, then only fully resolved symbols are displayed and the unresolved hex values are hidden. This helps to declutter the data presented.</a:t>
            </a:r>
          </a:p>
          <a:p>
            <a:pPr fontAlgn="base"/>
            <a:r>
              <a:rPr lang="en-US" sz="1200" b="1" i="1" kern="1200" dirty="0" smtClean="0">
                <a:solidFill>
                  <a:schemeClr val="tx1"/>
                </a:solidFill>
                <a:effectLst/>
                <a:latin typeface="+mn-lt"/>
                <a:ea typeface="+mn-ea"/>
                <a:cs typeface="+mn-cs"/>
              </a:rPr>
              <a:t>Hide System Libraries</a:t>
            </a:r>
            <a:r>
              <a:rPr lang="en-US" sz="1200" b="0" i="0" kern="1200" dirty="0" smtClean="0">
                <a:solidFill>
                  <a:schemeClr val="tx1"/>
                </a:solidFill>
                <a:effectLst/>
                <a:latin typeface="+mn-lt"/>
                <a:ea typeface="+mn-ea"/>
                <a:cs typeface="+mn-cs"/>
              </a:rPr>
              <a:t>: When this option is selected, only symbols from your own app are displayed. It’s often useful to select this option, since usually you only care about where the CPU is spending time in your own code – you can’t do much about how much CPU the system libraries are using!</a:t>
            </a:r>
          </a:p>
          <a:p>
            <a:pPr fontAlgn="base"/>
            <a:r>
              <a:rPr lang="en-US" sz="1200" b="1" i="1" kern="1200" dirty="0" smtClean="0">
                <a:solidFill>
                  <a:schemeClr val="tx1"/>
                </a:solidFill>
                <a:effectLst/>
                <a:latin typeface="+mn-lt"/>
                <a:ea typeface="+mn-ea"/>
                <a:cs typeface="+mn-cs"/>
              </a:rPr>
              <a:t>Flatten Recursion</a:t>
            </a:r>
            <a:r>
              <a:rPr lang="en-US" sz="1200" b="0" i="0" kern="1200" dirty="0" smtClean="0">
                <a:solidFill>
                  <a:schemeClr val="tx1"/>
                </a:solidFill>
                <a:effectLst/>
                <a:latin typeface="+mn-lt"/>
                <a:ea typeface="+mn-ea"/>
                <a:cs typeface="+mn-cs"/>
              </a:rPr>
              <a:t>: This option treats recursive functions (ones which call themselves) as one entry in each stack trace, rather than multiple.</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Top Functions</a:t>
            </a:r>
            <a:r>
              <a:rPr lang="en-US" sz="1200" b="0" i="0" kern="1200" dirty="0" smtClean="0">
                <a:solidFill>
                  <a:schemeClr val="tx1"/>
                </a:solidFill>
                <a:effectLst/>
                <a:latin typeface="+mn-lt"/>
                <a:ea typeface="+mn-ea"/>
                <a:cs typeface="+mn-cs"/>
              </a:rPr>
              <a:t>: Enabling this makes Instruments consider the total time spent in a function as the sum of the time directly within that function, as well as the time spent in functions called by that function. So if function A calls B, then A’s time is reported as the time spent in A PLUS the time spent in B. This can be really useful, as it lets you pick the largest time figure each time you descend into the call stack, zeroing in on your most time-consuming methods.</a:t>
            </a:r>
          </a:p>
          <a:p>
            <a:pPr fontAlgn="base"/>
            <a:endParaRPr lang="en-US" sz="1200" b="0" i="0" kern="1200" dirty="0" smtClean="0">
              <a:solidFill>
                <a:schemeClr val="tx1"/>
              </a:solidFill>
              <a:effectLst/>
              <a:latin typeface="+mn-lt"/>
              <a:ea typeface="+mn-ea"/>
              <a:cs typeface="+mn-cs"/>
            </a:endParaRPr>
          </a:p>
          <a:p>
            <a:pPr fontAlgn="base"/>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414024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Run</a:t>
            </a:r>
            <a:r>
              <a:rPr lang="en-US" sz="1200" b="0" i="0" kern="1200" baseline="0" dirty="0" smtClean="0">
                <a:solidFill>
                  <a:schemeClr val="tx1"/>
                </a:solidFill>
                <a:effectLst/>
                <a:latin typeface="+mn-lt"/>
                <a:ea typeface="+mn-ea"/>
                <a:cs typeface="+mn-cs"/>
              </a:rPr>
              <a:t> the app again</a:t>
            </a:r>
          </a:p>
          <a:p>
            <a:pPr fontAlgn="base"/>
            <a:r>
              <a:rPr lang="en-US" sz="1200" b="0" i="0" kern="1200" dirty="0" smtClean="0">
                <a:solidFill>
                  <a:schemeClr val="tx1"/>
                </a:solidFill>
                <a:effectLst/>
                <a:latin typeface="+mn-lt"/>
                <a:ea typeface="+mn-ea"/>
                <a:cs typeface="+mn-cs"/>
              </a:rPr>
              <a:t>Well, that certainly doesn’t look too good. The vast majority of time is spent in the method that applies the ‘tonal’ filter to the thumbnail photos. That shouldn’t come as too much of a shock to you, as the table loading and scrolling were the </a:t>
            </a:r>
            <a:r>
              <a:rPr lang="en-US" sz="1200" b="0" i="0" kern="1200" dirty="0" err="1" smtClean="0">
                <a:solidFill>
                  <a:schemeClr val="tx1"/>
                </a:solidFill>
                <a:effectLst/>
                <a:latin typeface="+mn-lt"/>
                <a:ea typeface="+mn-ea"/>
                <a:cs typeface="+mn-cs"/>
              </a:rPr>
              <a:t>clunkiest</a:t>
            </a:r>
            <a:r>
              <a:rPr lang="en-US" sz="1200" b="0" i="0" kern="1200" dirty="0" smtClean="0">
                <a:solidFill>
                  <a:schemeClr val="tx1"/>
                </a:solidFill>
                <a:effectLst/>
                <a:latin typeface="+mn-lt"/>
                <a:ea typeface="+mn-ea"/>
                <a:cs typeface="+mn-cs"/>
              </a:rPr>
              <a:t> parts of the UI, and that’s when the table cells are constantly being updated.</a:t>
            </a:r>
          </a:p>
          <a:p>
            <a:pPr fontAlgn="base"/>
            <a:endParaRPr lang="en-US" sz="1200" b="0" i="0" kern="1200" dirty="0" smtClean="0">
              <a:solidFill>
                <a:schemeClr val="tx1"/>
              </a:solidFill>
              <a:effectLst/>
              <a:latin typeface="+mn-lt"/>
              <a:ea typeface="+mn-ea"/>
              <a:cs typeface="+mn-cs"/>
            </a:endParaRPr>
          </a:p>
          <a:p>
            <a:pPr fontAlgn="base"/>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732422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Run</a:t>
            </a:r>
            <a:r>
              <a:rPr lang="en-US" sz="1200" b="0" i="0" kern="1200" baseline="0" dirty="0" smtClean="0">
                <a:solidFill>
                  <a:schemeClr val="tx1"/>
                </a:solidFill>
                <a:effectLst/>
                <a:latin typeface="+mn-lt"/>
                <a:ea typeface="+mn-ea"/>
                <a:cs typeface="+mn-cs"/>
              </a:rPr>
              <a:t> the app again</a:t>
            </a:r>
          </a:p>
          <a:p>
            <a:pPr fontAlgn="base"/>
            <a:r>
              <a:rPr lang="en-US" sz="1200" b="0" i="0" kern="1200" dirty="0" smtClean="0">
                <a:solidFill>
                  <a:schemeClr val="tx1"/>
                </a:solidFill>
                <a:effectLst/>
                <a:latin typeface="+mn-lt"/>
                <a:ea typeface="+mn-ea"/>
                <a:cs typeface="+mn-cs"/>
              </a:rPr>
              <a:t>Well, that certainly doesn’t look too good. The vast majority of time is spent in the method that applies the ‘tonal’ filter to the thumbnail photos. That shouldn’t come as too much of a shock to you, as the table loading and scrolling were the </a:t>
            </a:r>
            <a:r>
              <a:rPr lang="en-US" sz="1200" b="0" i="0" kern="1200" dirty="0" err="1" smtClean="0">
                <a:solidFill>
                  <a:schemeClr val="tx1"/>
                </a:solidFill>
                <a:effectLst/>
                <a:latin typeface="+mn-lt"/>
                <a:ea typeface="+mn-ea"/>
                <a:cs typeface="+mn-cs"/>
              </a:rPr>
              <a:t>clunkiest</a:t>
            </a:r>
            <a:r>
              <a:rPr lang="en-US" sz="1200" b="0" i="0" kern="1200" dirty="0" smtClean="0">
                <a:solidFill>
                  <a:schemeClr val="tx1"/>
                </a:solidFill>
                <a:effectLst/>
                <a:latin typeface="+mn-lt"/>
                <a:ea typeface="+mn-ea"/>
                <a:cs typeface="+mn-cs"/>
              </a:rPr>
              <a:t> parts of the UI, and that’s when the table cells are constantly being updated.</a:t>
            </a:r>
          </a:p>
          <a:p>
            <a:pPr fontAlgn="base"/>
            <a:endParaRPr lang="en-US" sz="1200" b="0" i="0" kern="1200" dirty="0" smtClean="0">
              <a:solidFill>
                <a:schemeClr val="tx1"/>
              </a:solidFill>
              <a:effectLst/>
              <a:latin typeface="+mn-lt"/>
              <a:ea typeface="+mn-ea"/>
              <a:cs typeface="+mn-cs"/>
            </a:endParaRPr>
          </a:p>
          <a:p>
            <a:pPr fontAlgn="base"/>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0058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git</a:t>
            </a:r>
            <a:r>
              <a:rPr lang="en-US" sz="1200" kern="1200" dirty="0" smtClean="0">
                <a:solidFill>
                  <a:schemeClr val="tx1"/>
                </a:solidFill>
                <a:latin typeface="+mn-lt"/>
                <a:ea typeface="+mn-ea"/>
                <a:cs typeface="+mn-cs"/>
              </a:rPr>
              <a:t> clone https://</a:t>
            </a:r>
            <a:r>
              <a:rPr lang="en-US" sz="1200" kern="1200" dirty="0" err="1" smtClean="0">
                <a:solidFill>
                  <a:schemeClr val="tx1"/>
                </a:solidFill>
                <a:latin typeface="+mn-lt"/>
                <a:ea typeface="+mn-ea"/>
                <a:cs typeface="+mn-cs"/>
              </a:rPr>
              <a:t>github.com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aminbenarieb</a:t>
            </a:r>
            <a:r>
              <a:rPr lang="en-US" sz="1200" kern="1200" dirty="0" smtClean="0">
                <a:solidFill>
                  <a:schemeClr val="tx1"/>
                </a:solidFill>
                <a:latin typeface="+mn-lt"/>
                <a:ea typeface="+mn-ea"/>
                <a:cs typeface="+mn-cs"/>
              </a:rPr>
              <a:t>/Instruments-Tutorial</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764777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Now you can see what the problem is. The method to apply the tonal filter takes a long time to execute, and it’s called directly from </a:t>
            </a:r>
            <a:r>
              <a:rPr lang="en-US" sz="1200" b="0" i="0" kern="1200" dirty="0" err="1" smtClean="0">
                <a:solidFill>
                  <a:schemeClr val="tx1"/>
                </a:solidFill>
                <a:effectLst/>
                <a:latin typeface="+mn-lt"/>
                <a:ea typeface="+mn-ea"/>
                <a:cs typeface="+mn-cs"/>
              </a:rPr>
              <a:t>cellForItemAtIndexPath</a:t>
            </a:r>
            <a:r>
              <a:rPr lang="en-US" sz="1200" b="0" i="0" kern="1200" dirty="0" smtClean="0">
                <a:solidFill>
                  <a:schemeClr val="tx1"/>
                </a:solidFill>
                <a:effectLst/>
                <a:latin typeface="+mn-lt"/>
                <a:ea typeface="+mn-ea"/>
                <a:cs typeface="+mn-cs"/>
              </a:rPr>
              <a:t>, which will block the main thread (and therefore the entire UI) each time it’s ask for a filtered image.</a:t>
            </a:r>
          </a:p>
          <a:p>
            <a:r>
              <a:rPr lang="en-US" dirty="0" smtClean="0"/>
              <a:t/>
            </a:r>
            <a:br>
              <a:rPr lang="en-US" dirty="0" smtClean="0"/>
            </a:br>
            <a:endParaRPr lang="en-US" sz="1200" b="0" i="0" kern="1200" dirty="0" smtClean="0">
              <a:solidFill>
                <a:schemeClr val="tx1"/>
              </a:solidFill>
              <a:effectLst/>
              <a:latin typeface="+mn-lt"/>
              <a:ea typeface="+mn-ea"/>
              <a:cs typeface="+mn-cs"/>
            </a:endParaRPr>
          </a:p>
          <a:p>
            <a:pPr fontAlgn="base"/>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211718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could now switch to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and manually find the source file you’re looking at in Instruments, but there’s a handy </a:t>
            </a:r>
            <a:r>
              <a:rPr lang="en-US" sz="1200" b="1" i="1" kern="1200" dirty="0" smtClean="0">
                <a:solidFill>
                  <a:schemeClr val="tx1"/>
                </a:solidFill>
                <a:effectLst/>
                <a:latin typeface="+mn-lt"/>
                <a:ea typeface="+mn-ea"/>
                <a:cs typeface="+mn-cs"/>
              </a:rPr>
              <a:t>Open in </a:t>
            </a:r>
            <a:r>
              <a:rPr lang="en-US" sz="1200" b="1" i="1"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button right in front of your eyes. Locate it in the panel just above the code and click it:</a:t>
            </a:r>
            <a:r>
              <a:rPr lang="en-US" dirty="0" smtClean="0"/>
              <a:t/>
            </a:r>
            <a:br>
              <a:rPr lang="en-US" dirty="0" smtClean="0"/>
            </a:br>
            <a:endParaRPr lang="en-US" sz="1200" b="0" i="0" kern="1200" dirty="0" smtClean="0">
              <a:solidFill>
                <a:schemeClr val="tx1"/>
              </a:solidFill>
              <a:effectLst/>
              <a:latin typeface="+mn-lt"/>
              <a:ea typeface="+mn-ea"/>
              <a:cs typeface="+mn-cs"/>
            </a:endParaRPr>
          </a:p>
          <a:p>
            <a:pPr fontAlgn="base"/>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843823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next instrument covered in this tutorial is the </a:t>
            </a:r>
            <a:r>
              <a:rPr lang="en-US" sz="1200" b="1" i="1" kern="1200" dirty="0" smtClean="0">
                <a:solidFill>
                  <a:schemeClr val="tx1"/>
                </a:solidFill>
                <a:effectLst/>
                <a:latin typeface="+mn-lt"/>
                <a:ea typeface="+mn-ea"/>
                <a:cs typeface="+mn-cs"/>
              </a:rPr>
              <a:t>Allocations</a:t>
            </a:r>
            <a:r>
              <a:rPr lang="en-US" sz="1200" b="0" i="0" kern="1200" dirty="0" smtClean="0">
                <a:solidFill>
                  <a:schemeClr val="tx1"/>
                </a:solidFill>
                <a:effectLst/>
                <a:latin typeface="+mn-lt"/>
                <a:ea typeface="+mn-ea"/>
                <a:cs typeface="+mn-cs"/>
              </a:rPr>
              <a:t> instrument. This gives you detailed information about all the objects that are being created and the memory that backs them; it also shows you retain counts of each object.</a:t>
            </a:r>
          </a:p>
          <a:p>
            <a:r>
              <a:rPr lang="en-US" sz="1200" b="0" i="0" kern="1200" dirty="0" smtClean="0">
                <a:solidFill>
                  <a:schemeClr val="tx1"/>
                </a:solidFill>
                <a:effectLst/>
                <a:latin typeface="+mn-lt"/>
                <a:ea typeface="+mn-ea"/>
                <a:cs typeface="+mn-cs"/>
              </a:rPr>
              <a:t>To start afresh with a new instruments profile, quit the Instruments app. This time, build and run the app, and open the Debug Navigator in the Navigators area. Then click on </a:t>
            </a:r>
            <a:r>
              <a:rPr lang="en-US" sz="1200" b="1" i="1" kern="1200" dirty="0" smtClean="0">
                <a:solidFill>
                  <a:schemeClr val="tx1"/>
                </a:solidFill>
                <a:effectLst/>
                <a:latin typeface="+mn-lt"/>
                <a:ea typeface="+mn-ea"/>
                <a:cs typeface="+mn-cs"/>
              </a:rPr>
              <a:t>Memory</a:t>
            </a:r>
            <a:r>
              <a:rPr lang="en-US" sz="1200" b="0" i="0" kern="1200" dirty="0" smtClean="0">
                <a:solidFill>
                  <a:schemeClr val="tx1"/>
                </a:solidFill>
                <a:effectLst/>
                <a:latin typeface="+mn-lt"/>
                <a:ea typeface="+mn-ea"/>
                <a:cs typeface="+mn-cs"/>
              </a:rPr>
              <a:t> to display graphs of memory usage in the main window: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280704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next instrument covered in this tutorial is the </a:t>
            </a:r>
            <a:r>
              <a:rPr lang="en-US" sz="1200" b="1" i="1" kern="1200" dirty="0" smtClean="0">
                <a:solidFill>
                  <a:schemeClr val="tx1"/>
                </a:solidFill>
                <a:effectLst/>
                <a:latin typeface="+mn-lt"/>
                <a:ea typeface="+mn-ea"/>
                <a:cs typeface="+mn-cs"/>
              </a:rPr>
              <a:t>Allocations</a:t>
            </a:r>
            <a:r>
              <a:rPr lang="en-US" sz="1200" b="0" i="0" kern="1200" dirty="0" smtClean="0">
                <a:solidFill>
                  <a:schemeClr val="tx1"/>
                </a:solidFill>
                <a:effectLst/>
                <a:latin typeface="+mn-lt"/>
                <a:ea typeface="+mn-ea"/>
                <a:cs typeface="+mn-cs"/>
              </a:rPr>
              <a:t> instrument. This gives you detailed information about all the objects that are being created and the memory that backs them; it also shows you retain counts of each object.</a:t>
            </a:r>
          </a:p>
          <a:p>
            <a:r>
              <a:rPr lang="en-US" sz="1200" b="0" i="0" kern="1200" dirty="0" smtClean="0">
                <a:solidFill>
                  <a:schemeClr val="tx1"/>
                </a:solidFill>
                <a:effectLst/>
                <a:latin typeface="+mn-lt"/>
                <a:ea typeface="+mn-ea"/>
                <a:cs typeface="+mn-cs"/>
              </a:rPr>
              <a:t>To start afresh with a new instruments profile, quit the Instruments app. This time, build and run the app, and open the Debug Navigator in the Navigators area. </a:t>
            </a:r>
            <a:r>
              <a:rPr lang="en-US" sz="1200" b="0" i="0" kern="1200" smtClean="0">
                <a:solidFill>
                  <a:schemeClr val="tx1"/>
                </a:solidFill>
                <a:effectLst/>
                <a:latin typeface="+mn-lt"/>
                <a:ea typeface="+mn-ea"/>
                <a:cs typeface="+mn-cs"/>
              </a:rPr>
              <a:t>Then click on </a:t>
            </a:r>
            <a:r>
              <a:rPr lang="en-US" sz="1200" b="1" i="1" kern="1200" smtClean="0">
                <a:solidFill>
                  <a:schemeClr val="tx1"/>
                </a:solidFill>
                <a:effectLst/>
                <a:latin typeface="+mn-lt"/>
                <a:ea typeface="+mn-ea"/>
                <a:cs typeface="+mn-cs"/>
              </a:rPr>
              <a:t>Memory</a:t>
            </a:r>
            <a:r>
              <a:rPr lang="en-US" sz="1200" b="0" i="0" kern="1200" smtClean="0">
                <a:solidFill>
                  <a:schemeClr val="tx1"/>
                </a:solidFill>
                <a:effectLst/>
                <a:latin typeface="+mn-lt"/>
                <a:ea typeface="+mn-ea"/>
                <a:cs typeface="+mn-cs"/>
              </a:rPr>
              <a:t> to display graphs of memory usage in the main window: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371275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hese</a:t>
            </a:r>
            <a:r>
              <a:rPr lang="en-US" sz="1200" b="0" i="0" kern="1200" dirty="0" smtClean="0">
                <a:solidFill>
                  <a:schemeClr val="tx1"/>
                </a:solidFill>
                <a:effectLst/>
                <a:latin typeface="+mn-lt"/>
                <a:ea typeface="+mn-ea"/>
                <a:cs typeface="+mn-cs"/>
              </a:rPr>
              <a:t> graphs are useful for to get a quick idea about how your app is performing. But you’re going to need a bit more power. Click the </a:t>
            </a:r>
            <a:r>
              <a:rPr lang="en-US" sz="1200" b="1" i="1" kern="1200" dirty="0" smtClean="0">
                <a:solidFill>
                  <a:schemeClr val="tx1"/>
                </a:solidFill>
                <a:effectLst/>
                <a:latin typeface="+mn-lt"/>
                <a:ea typeface="+mn-ea"/>
                <a:cs typeface="+mn-cs"/>
              </a:rPr>
              <a:t>Profile in Instruments</a:t>
            </a:r>
            <a:r>
              <a:rPr lang="en-US" sz="1200" b="0" i="0" kern="1200" dirty="0" smtClean="0">
                <a:solidFill>
                  <a:schemeClr val="tx1"/>
                </a:solidFill>
                <a:effectLst/>
                <a:latin typeface="+mn-lt"/>
                <a:ea typeface="+mn-ea"/>
                <a:cs typeface="+mn-cs"/>
              </a:rPr>
              <a:t> button and then </a:t>
            </a:r>
            <a:r>
              <a:rPr lang="en-US" sz="1200" b="1" i="1" kern="1200" dirty="0" smtClean="0">
                <a:solidFill>
                  <a:schemeClr val="tx1"/>
                </a:solidFill>
                <a:effectLst/>
                <a:latin typeface="+mn-lt"/>
                <a:ea typeface="+mn-ea"/>
                <a:cs typeface="+mn-cs"/>
              </a:rPr>
              <a:t>Transfer</a:t>
            </a:r>
            <a:r>
              <a:rPr lang="en-US" sz="1200" b="0" i="0" kern="1200" dirty="0" smtClean="0">
                <a:solidFill>
                  <a:schemeClr val="tx1"/>
                </a:solidFill>
                <a:effectLst/>
                <a:latin typeface="+mn-lt"/>
                <a:ea typeface="+mn-ea"/>
                <a:cs typeface="+mn-cs"/>
              </a:rPr>
              <a:t> to bring this session into Instruments. The </a:t>
            </a:r>
            <a:r>
              <a:rPr lang="en-US" sz="1200" b="1" i="1" kern="1200" dirty="0" smtClean="0">
                <a:solidFill>
                  <a:schemeClr val="tx1"/>
                </a:solidFill>
                <a:effectLst/>
                <a:latin typeface="+mn-lt"/>
                <a:ea typeface="+mn-ea"/>
                <a:cs typeface="+mn-cs"/>
              </a:rPr>
              <a:t>Allocations</a:t>
            </a:r>
            <a:r>
              <a:rPr lang="en-US" sz="1200" b="0" i="0" kern="1200" dirty="0" smtClean="0">
                <a:solidFill>
                  <a:schemeClr val="tx1"/>
                </a:solidFill>
                <a:effectLst/>
                <a:latin typeface="+mn-lt"/>
                <a:ea typeface="+mn-ea"/>
                <a:cs typeface="+mn-cs"/>
              </a:rPr>
              <a:t> instrument will start up automatically.</a:t>
            </a:r>
          </a:p>
          <a:p>
            <a:r>
              <a:rPr lang="en-US" sz="1200" b="0" i="0" kern="1200" dirty="0" smtClean="0">
                <a:solidFill>
                  <a:schemeClr val="tx1"/>
                </a:solidFill>
                <a:effectLst/>
                <a:latin typeface="+mn-lt"/>
                <a:ea typeface="+mn-ea"/>
                <a:cs typeface="+mn-cs"/>
              </a:rPr>
              <a:t>This time you’ll notice two tracks. One is called </a:t>
            </a:r>
            <a:r>
              <a:rPr lang="en-US" sz="1200" b="1" i="1" kern="1200" dirty="0" smtClean="0">
                <a:solidFill>
                  <a:schemeClr val="tx1"/>
                </a:solidFill>
                <a:effectLst/>
                <a:latin typeface="+mn-lt"/>
                <a:ea typeface="+mn-ea"/>
                <a:cs typeface="+mn-cs"/>
              </a:rPr>
              <a:t>Allocations</a:t>
            </a:r>
            <a:r>
              <a:rPr lang="en-US" sz="1200" b="0" i="0" kern="1200" dirty="0" smtClean="0">
                <a:solidFill>
                  <a:schemeClr val="tx1"/>
                </a:solidFill>
                <a:effectLst/>
                <a:latin typeface="+mn-lt"/>
                <a:ea typeface="+mn-ea"/>
                <a:cs typeface="+mn-cs"/>
              </a:rPr>
              <a:t>, and one is called </a:t>
            </a:r>
            <a:r>
              <a:rPr lang="en-US" sz="1200" b="1" i="1" kern="1200" dirty="0" smtClean="0">
                <a:solidFill>
                  <a:schemeClr val="tx1"/>
                </a:solidFill>
                <a:effectLst/>
                <a:latin typeface="+mn-lt"/>
                <a:ea typeface="+mn-ea"/>
                <a:cs typeface="+mn-cs"/>
              </a:rPr>
              <a:t>Leaks</a:t>
            </a:r>
            <a:r>
              <a:rPr lang="en-US" sz="1200" b="0" i="0" kern="1200" dirty="0" smtClean="0">
                <a:solidFill>
                  <a:schemeClr val="tx1"/>
                </a:solidFill>
                <a:effectLst/>
                <a:latin typeface="+mn-lt"/>
                <a:ea typeface="+mn-ea"/>
                <a:cs typeface="+mn-cs"/>
              </a:rPr>
              <a:t>. The </a:t>
            </a:r>
            <a:r>
              <a:rPr lang="en-US" sz="1200" b="1" i="1" kern="1200" dirty="0" smtClean="0">
                <a:solidFill>
                  <a:schemeClr val="tx1"/>
                </a:solidFill>
                <a:effectLst/>
                <a:latin typeface="+mn-lt"/>
                <a:ea typeface="+mn-ea"/>
                <a:cs typeface="+mn-cs"/>
              </a:rPr>
              <a:t>Allocations</a:t>
            </a:r>
            <a:r>
              <a:rPr lang="en-US" sz="1200" b="0" i="0" kern="1200" dirty="0" smtClean="0">
                <a:solidFill>
                  <a:schemeClr val="tx1"/>
                </a:solidFill>
                <a:effectLst/>
                <a:latin typeface="+mn-lt"/>
                <a:ea typeface="+mn-ea"/>
                <a:cs typeface="+mn-cs"/>
              </a:rPr>
              <a:t> track will be discussed in detail later on; the Leaks track is generally more useful in Objective-C, and won’t be covered in this tutorial.</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881534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1" kern="1200" dirty="0" smtClean="0">
                <a:solidFill>
                  <a:schemeClr val="tx1"/>
                </a:solidFill>
                <a:effectLst/>
                <a:latin typeface="+mn-lt"/>
                <a:ea typeface="+mn-ea"/>
                <a:cs typeface="+mn-cs"/>
              </a:rPr>
              <a:t>True memory leaks</a:t>
            </a:r>
            <a:r>
              <a:rPr lang="en-US" sz="1200" b="0" i="0" kern="1200" dirty="0" smtClean="0">
                <a:solidFill>
                  <a:schemeClr val="tx1"/>
                </a:solidFill>
                <a:effectLst/>
                <a:latin typeface="+mn-lt"/>
                <a:ea typeface="+mn-ea"/>
                <a:cs typeface="+mn-cs"/>
              </a:rPr>
              <a:t> are where an object is no longer referenced by anything but still allocated – that means the memory can never be re-used. Even with Swift and ARC helping manage memory, the most common kind of memory leak is a </a:t>
            </a:r>
            <a:r>
              <a:rPr lang="en-US" sz="1200" b="1" i="1" kern="1200" dirty="0" smtClean="0">
                <a:solidFill>
                  <a:schemeClr val="tx1"/>
                </a:solidFill>
                <a:effectLst/>
                <a:latin typeface="+mn-lt"/>
                <a:ea typeface="+mn-ea"/>
                <a:cs typeface="+mn-cs"/>
              </a:rPr>
              <a:t>retain cycle</a:t>
            </a:r>
            <a:r>
              <a:rPr lang="en-US" sz="1200" b="0" i="0" kern="1200" dirty="0" smtClean="0">
                <a:solidFill>
                  <a:schemeClr val="tx1"/>
                </a:solidFill>
                <a:effectLst/>
                <a:latin typeface="+mn-lt"/>
                <a:ea typeface="+mn-ea"/>
                <a:cs typeface="+mn-cs"/>
              </a:rPr>
              <a:t> or </a:t>
            </a:r>
            <a:r>
              <a:rPr lang="en-US" sz="1200" b="1" i="1" kern="1200" dirty="0" smtClean="0">
                <a:solidFill>
                  <a:schemeClr val="tx1"/>
                </a:solidFill>
                <a:effectLst/>
                <a:latin typeface="+mn-lt"/>
                <a:ea typeface="+mn-ea"/>
                <a:cs typeface="+mn-cs"/>
              </a:rPr>
              <a:t>strong reference cycle</a:t>
            </a:r>
            <a:r>
              <a:rPr lang="en-US" sz="1200" b="0" i="0" kern="1200" dirty="0" smtClean="0">
                <a:solidFill>
                  <a:schemeClr val="tx1"/>
                </a:solidFill>
                <a:effectLst/>
                <a:latin typeface="+mn-lt"/>
                <a:ea typeface="+mn-ea"/>
                <a:cs typeface="+mn-cs"/>
              </a:rPr>
              <a:t>. This is when two objects hold strong references to one another, so that each object keeps the other one from being deallocated. This means that their memory is never released!</a:t>
            </a:r>
          </a:p>
          <a:p>
            <a:pPr fontAlgn="base"/>
            <a:r>
              <a:rPr lang="en-US" sz="1200" b="1" i="1" kern="1200" dirty="0" smtClean="0">
                <a:solidFill>
                  <a:schemeClr val="tx1"/>
                </a:solidFill>
                <a:effectLst/>
                <a:latin typeface="+mn-lt"/>
                <a:ea typeface="+mn-ea"/>
                <a:cs typeface="+mn-cs"/>
              </a:rPr>
              <a:t>Unbounded memory growth</a:t>
            </a:r>
            <a:r>
              <a:rPr lang="en-US" sz="1200" b="0" i="0" kern="1200" dirty="0" smtClean="0">
                <a:solidFill>
                  <a:schemeClr val="tx1"/>
                </a:solidFill>
                <a:effectLst/>
                <a:latin typeface="+mn-lt"/>
                <a:ea typeface="+mn-ea"/>
                <a:cs typeface="+mn-cs"/>
              </a:rPr>
              <a:t> is where memory continues to be allocated and is never given a chance to be deallocated. If this continues forever, then at some point the system’s memory will be filled and you’ll have a big memory problem on your hands. In iOS this means that the app will be killed by the system.</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543201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With the </a:t>
            </a:r>
            <a:r>
              <a:rPr lang="en-US" sz="1200" b="1" i="1" kern="1200" dirty="0" smtClean="0">
                <a:solidFill>
                  <a:schemeClr val="tx1"/>
                </a:solidFill>
                <a:effectLst/>
                <a:latin typeface="+mn-lt"/>
                <a:ea typeface="+mn-ea"/>
                <a:cs typeface="+mn-cs"/>
              </a:rPr>
              <a:t>Allocations</a:t>
            </a:r>
            <a:r>
              <a:rPr lang="en-US" sz="1200" b="0" i="0" kern="1200" dirty="0" smtClean="0">
                <a:solidFill>
                  <a:schemeClr val="tx1"/>
                </a:solidFill>
                <a:effectLst/>
                <a:latin typeface="+mn-lt"/>
                <a:ea typeface="+mn-ea"/>
                <a:cs typeface="+mn-cs"/>
              </a:rPr>
              <a:t> instrument running on the app, make five different searches in the app but do not drill down into the results yet. Make sure the searches have some results! Now let the app settle a bit by waiting a few seconds.</a:t>
            </a:r>
          </a:p>
          <a:p>
            <a:pPr fontAlgn="base"/>
            <a:r>
              <a:rPr lang="en-US" sz="1200" b="0" i="0" kern="1200" dirty="0" smtClean="0">
                <a:solidFill>
                  <a:schemeClr val="tx1"/>
                </a:solidFill>
                <a:effectLst/>
                <a:latin typeface="+mn-lt"/>
                <a:ea typeface="+mn-ea"/>
                <a:cs typeface="+mn-cs"/>
              </a:rPr>
              <a:t>You should have noticed that the graph in the </a:t>
            </a:r>
            <a:r>
              <a:rPr lang="en-US" sz="1200" b="1" i="1" kern="1200" dirty="0" smtClean="0">
                <a:solidFill>
                  <a:schemeClr val="tx1"/>
                </a:solidFill>
                <a:effectLst/>
                <a:latin typeface="+mn-lt"/>
                <a:ea typeface="+mn-ea"/>
                <a:cs typeface="+mn-cs"/>
              </a:rPr>
              <a:t>Allocations</a:t>
            </a:r>
            <a:r>
              <a:rPr lang="en-US" sz="1200" b="0" i="0" kern="1200" dirty="0" smtClean="0">
                <a:solidFill>
                  <a:schemeClr val="tx1"/>
                </a:solidFill>
                <a:effectLst/>
                <a:latin typeface="+mn-lt"/>
                <a:ea typeface="+mn-ea"/>
                <a:cs typeface="+mn-cs"/>
              </a:rPr>
              <a:t> track has been rising. This is telling you that memory is being allocated. It’s this feature that will guide you to finding unbounded memory growth.</a:t>
            </a:r>
          </a:p>
          <a:p>
            <a:pPr fontAlgn="base"/>
            <a:r>
              <a:rPr lang="en-US" sz="1200" b="0" i="0" kern="1200" dirty="0" smtClean="0">
                <a:solidFill>
                  <a:schemeClr val="tx1"/>
                </a:solidFill>
                <a:effectLst/>
                <a:latin typeface="+mn-lt"/>
                <a:ea typeface="+mn-ea"/>
                <a:cs typeface="+mn-cs"/>
              </a:rPr>
              <a:t>What you’re going to perform is a “generation analysis”. To do this, press the button called </a:t>
            </a:r>
            <a:r>
              <a:rPr lang="en-US" sz="1200" b="1" i="1" kern="1200" dirty="0" smtClean="0">
                <a:solidFill>
                  <a:schemeClr val="tx1"/>
                </a:solidFill>
                <a:effectLst/>
                <a:latin typeface="+mn-lt"/>
                <a:ea typeface="+mn-ea"/>
                <a:cs typeface="+mn-cs"/>
              </a:rPr>
              <a:t>Mark Generation</a:t>
            </a:r>
            <a:r>
              <a:rPr lang="en-US" sz="1200" b="0" i="0" kern="1200" dirty="0" smtClean="0">
                <a:solidFill>
                  <a:schemeClr val="tx1"/>
                </a:solidFill>
                <a:effectLst/>
                <a:latin typeface="+mn-lt"/>
                <a:ea typeface="+mn-ea"/>
                <a:cs typeface="+mn-cs"/>
              </a:rPr>
              <a:t>. You’ll find the button at the top of the </a:t>
            </a:r>
            <a:r>
              <a:rPr lang="en-US" sz="1200" b="1" i="1" kern="1200" dirty="0" smtClean="0">
                <a:solidFill>
                  <a:schemeClr val="tx1"/>
                </a:solidFill>
                <a:effectLst/>
                <a:latin typeface="+mn-lt"/>
                <a:ea typeface="+mn-ea"/>
                <a:cs typeface="+mn-cs"/>
              </a:rPr>
              <a:t>Display Settings</a:t>
            </a:r>
            <a:r>
              <a:rPr lang="en-US" sz="1200" b="0" i="0" kern="1200" dirty="0" smtClean="0">
                <a:solidFill>
                  <a:schemeClr val="tx1"/>
                </a:solidFill>
                <a:effectLst/>
                <a:latin typeface="+mn-lt"/>
                <a:ea typeface="+mn-ea"/>
                <a:cs typeface="+mn-cs"/>
              </a:rPr>
              <a:t> inspector: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925489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With the </a:t>
            </a:r>
            <a:r>
              <a:rPr lang="en-US" sz="1200" b="1" i="1" kern="1200" dirty="0" smtClean="0">
                <a:solidFill>
                  <a:schemeClr val="tx1"/>
                </a:solidFill>
                <a:effectLst/>
                <a:latin typeface="+mn-lt"/>
                <a:ea typeface="+mn-ea"/>
                <a:cs typeface="+mn-cs"/>
              </a:rPr>
              <a:t>Allocations</a:t>
            </a:r>
            <a:r>
              <a:rPr lang="en-US" sz="1200" b="0" i="0" kern="1200" dirty="0" smtClean="0">
                <a:solidFill>
                  <a:schemeClr val="tx1"/>
                </a:solidFill>
                <a:effectLst/>
                <a:latin typeface="+mn-lt"/>
                <a:ea typeface="+mn-ea"/>
                <a:cs typeface="+mn-cs"/>
              </a:rPr>
              <a:t> instrument running on the app, make five different searches in the app but do not drill down into the results yet. Make sure the searches have some results! Now let the app settle a bit by waiting a few seconds.</a:t>
            </a:r>
          </a:p>
          <a:p>
            <a:pPr fontAlgn="base"/>
            <a:r>
              <a:rPr lang="en-US" sz="1200" b="0" i="0" kern="1200" dirty="0" smtClean="0">
                <a:solidFill>
                  <a:schemeClr val="tx1"/>
                </a:solidFill>
                <a:effectLst/>
                <a:latin typeface="+mn-lt"/>
                <a:ea typeface="+mn-ea"/>
                <a:cs typeface="+mn-cs"/>
              </a:rPr>
              <a:t>You should have noticed that the graph in the </a:t>
            </a:r>
            <a:r>
              <a:rPr lang="en-US" sz="1200" b="1" i="1" kern="1200" dirty="0" smtClean="0">
                <a:solidFill>
                  <a:schemeClr val="tx1"/>
                </a:solidFill>
                <a:effectLst/>
                <a:latin typeface="+mn-lt"/>
                <a:ea typeface="+mn-ea"/>
                <a:cs typeface="+mn-cs"/>
              </a:rPr>
              <a:t>Allocations</a:t>
            </a:r>
            <a:r>
              <a:rPr lang="en-US" sz="1200" b="0" i="0" kern="1200" dirty="0" smtClean="0">
                <a:solidFill>
                  <a:schemeClr val="tx1"/>
                </a:solidFill>
                <a:effectLst/>
                <a:latin typeface="+mn-lt"/>
                <a:ea typeface="+mn-ea"/>
                <a:cs typeface="+mn-cs"/>
              </a:rPr>
              <a:t> track has been rising. This is telling you that memory is being allocated. It’s this feature that will guide you to finding unbounded memory growth.</a:t>
            </a:r>
          </a:p>
          <a:p>
            <a:pPr fontAlgn="base"/>
            <a:r>
              <a:rPr lang="en-US" sz="1200" b="0" i="0" kern="1200" dirty="0" smtClean="0">
                <a:solidFill>
                  <a:schemeClr val="tx1"/>
                </a:solidFill>
                <a:effectLst/>
                <a:latin typeface="+mn-lt"/>
                <a:ea typeface="+mn-ea"/>
                <a:cs typeface="+mn-cs"/>
              </a:rPr>
              <a:t>What you’re going to perform is a “generation analysis”. To do this, press the button called </a:t>
            </a:r>
            <a:r>
              <a:rPr lang="en-US" sz="1200" b="1" i="1" kern="1200" dirty="0" smtClean="0">
                <a:solidFill>
                  <a:schemeClr val="tx1"/>
                </a:solidFill>
                <a:effectLst/>
                <a:latin typeface="+mn-lt"/>
                <a:ea typeface="+mn-ea"/>
                <a:cs typeface="+mn-cs"/>
              </a:rPr>
              <a:t>Mark Generation</a:t>
            </a:r>
            <a:r>
              <a:rPr lang="en-US" sz="1200" b="0" i="0" kern="1200" dirty="0" smtClean="0">
                <a:solidFill>
                  <a:schemeClr val="tx1"/>
                </a:solidFill>
                <a:effectLst/>
                <a:latin typeface="+mn-lt"/>
                <a:ea typeface="+mn-ea"/>
                <a:cs typeface="+mn-cs"/>
              </a:rPr>
              <a:t>. You’ll find the button at the top of the </a:t>
            </a:r>
            <a:r>
              <a:rPr lang="en-US" sz="1200" b="1" i="1" kern="1200" dirty="0" smtClean="0">
                <a:solidFill>
                  <a:schemeClr val="tx1"/>
                </a:solidFill>
                <a:effectLst/>
                <a:latin typeface="+mn-lt"/>
                <a:ea typeface="+mn-ea"/>
                <a:cs typeface="+mn-cs"/>
              </a:rPr>
              <a:t>Display Settings</a:t>
            </a:r>
            <a:r>
              <a:rPr lang="en-US" sz="1200" b="0" i="0" kern="1200" dirty="0" smtClean="0">
                <a:solidFill>
                  <a:schemeClr val="tx1"/>
                </a:solidFill>
                <a:effectLst/>
                <a:latin typeface="+mn-lt"/>
                <a:ea typeface="+mn-ea"/>
                <a:cs typeface="+mn-cs"/>
              </a:rPr>
              <a:t> inspector: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605438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Simulate a memory warning by selecting </a:t>
            </a:r>
            <a:r>
              <a:rPr lang="en-US" sz="1200" b="1" i="1" kern="1200" dirty="0" smtClean="0">
                <a:solidFill>
                  <a:schemeClr val="tx1"/>
                </a:solidFill>
                <a:effectLst/>
                <a:latin typeface="+mn-lt"/>
                <a:ea typeface="+mn-ea"/>
                <a:cs typeface="+mn-cs"/>
              </a:rPr>
              <a:t>Instrument\Simulate Memory Warning</a:t>
            </a:r>
            <a:r>
              <a:rPr lang="en-US" sz="1200" b="0" i="0" kern="1200" dirty="0" smtClean="0">
                <a:solidFill>
                  <a:schemeClr val="tx1"/>
                </a:solidFill>
                <a:effectLst/>
                <a:latin typeface="+mn-lt"/>
                <a:ea typeface="+mn-ea"/>
                <a:cs typeface="+mn-cs"/>
              </a:rPr>
              <a:t> in Instruments’ menu bar, or </a:t>
            </a:r>
            <a:r>
              <a:rPr lang="en-US" sz="1200" b="1" i="1" kern="1200" dirty="0" smtClean="0">
                <a:solidFill>
                  <a:schemeClr val="tx1"/>
                </a:solidFill>
                <a:effectLst/>
                <a:latin typeface="+mn-lt"/>
                <a:ea typeface="+mn-ea"/>
                <a:cs typeface="+mn-cs"/>
              </a:rPr>
              <a:t>Hardware\Simulate Memory Warning</a:t>
            </a:r>
            <a:r>
              <a:rPr lang="en-US" sz="1200" b="0" i="0" kern="1200" dirty="0" smtClean="0">
                <a:solidFill>
                  <a:schemeClr val="tx1"/>
                </a:solidFill>
                <a:effectLst/>
                <a:latin typeface="+mn-lt"/>
                <a:ea typeface="+mn-ea"/>
                <a:cs typeface="+mn-cs"/>
              </a:rPr>
              <a:t> from the simulator’s menu bar. You’ll notice that memory usage dips a little, or perhaps not at all. Certainly not back to where it should be. So there’s still unbounded memory growth happening somewhere.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919317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Look at the </a:t>
            </a:r>
            <a:r>
              <a:rPr lang="en-US" sz="1200" b="1" i="1" kern="1200" dirty="0" smtClean="0">
                <a:solidFill>
                  <a:schemeClr val="tx1"/>
                </a:solidFill>
                <a:effectLst/>
                <a:latin typeface="+mn-lt"/>
                <a:ea typeface="+mn-ea"/>
                <a:cs typeface="+mn-cs"/>
              </a:rPr>
              <a:t>Growth</a:t>
            </a:r>
            <a:r>
              <a:rPr lang="en-US" sz="1200" b="0" i="0" kern="1200" dirty="0" smtClean="0">
                <a:solidFill>
                  <a:schemeClr val="tx1"/>
                </a:solidFill>
                <a:effectLst/>
                <a:latin typeface="+mn-lt"/>
                <a:ea typeface="+mn-ea"/>
                <a:cs typeface="+mn-cs"/>
              </a:rPr>
              <a:t> column and you’ll see that there is definitely growth occurring somewhere. Open up one of the generations and you’ll see this: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2007093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Know When to Use Instruments</a:t>
            </a:r>
          </a:p>
          <a:p>
            <a:pPr fontAlgn="base"/>
            <a:r>
              <a:rPr lang="en-US" sz="1200" b="0" i="0" kern="1200" dirty="0" smtClean="0">
                <a:solidFill>
                  <a:schemeClr val="tx1"/>
                </a:solidFill>
                <a:effectLst/>
                <a:latin typeface="+mn-lt"/>
                <a:ea typeface="+mn-ea"/>
                <a:cs typeface="+mn-cs"/>
              </a:rPr>
              <a:t>While testing your app with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consult the debug navigator gauges (Figure 2-2) before diving into Instruments. These gauges provide high-level information about your app’s CPU, memory, energy usage, and more. Often, they provide all the information you need to improve performance and resolve common problems quickly. Use Instruments when you need to perform more detailed analysis.</a:t>
            </a: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131163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Unfortunately, Swift clutters up this view a lot more than Objective-C used to, filling it with internal data types that you don’t really need to know about. You can clean it up slightly by switching the </a:t>
            </a:r>
            <a:r>
              <a:rPr lang="en-US" sz="1200" b="1" i="1" kern="1200" dirty="0" smtClean="0">
                <a:solidFill>
                  <a:schemeClr val="tx1"/>
                </a:solidFill>
                <a:effectLst/>
                <a:latin typeface="+mn-lt"/>
                <a:ea typeface="+mn-ea"/>
                <a:cs typeface="+mn-cs"/>
              </a:rPr>
              <a:t>Allocation Type</a:t>
            </a:r>
            <a:r>
              <a:rPr lang="en-US" sz="1200" b="0" i="0" kern="1200" dirty="0" smtClean="0">
                <a:solidFill>
                  <a:schemeClr val="tx1"/>
                </a:solidFill>
                <a:effectLst/>
                <a:latin typeface="+mn-lt"/>
                <a:ea typeface="+mn-ea"/>
                <a:cs typeface="+mn-cs"/>
              </a:rPr>
              <a:t> to </a:t>
            </a:r>
            <a:r>
              <a:rPr lang="en-US" sz="1200" b="1" i="1" kern="1200" dirty="0" smtClean="0">
                <a:solidFill>
                  <a:schemeClr val="tx1"/>
                </a:solidFill>
                <a:effectLst/>
                <a:latin typeface="+mn-lt"/>
                <a:ea typeface="+mn-ea"/>
                <a:cs typeface="+mn-cs"/>
              </a:rPr>
              <a:t>All Heap Allocations</a:t>
            </a:r>
            <a:r>
              <a:rPr lang="en-US" sz="1200" b="0" i="0" kern="1200" dirty="0" smtClean="0">
                <a:solidFill>
                  <a:schemeClr val="tx1"/>
                </a:solidFill>
                <a:effectLst/>
                <a:latin typeface="+mn-lt"/>
                <a:ea typeface="+mn-ea"/>
                <a:cs typeface="+mn-cs"/>
              </a:rPr>
              <a:t>. Also, click the </a:t>
            </a:r>
            <a:r>
              <a:rPr lang="en-US" sz="1200" b="1" i="1" kern="1200" dirty="0" smtClean="0">
                <a:solidFill>
                  <a:schemeClr val="tx1"/>
                </a:solidFill>
                <a:effectLst/>
                <a:latin typeface="+mn-lt"/>
                <a:ea typeface="+mn-ea"/>
                <a:cs typeface="+mn-cs"/>
              </a:rPr>
              <a:t>Growth</a:t>
            </a:r>
            <a:r>
              <a:rPr lang="en-US" sz="1200" b="0" i="0" kern="1200" dirty="0" smtClean="0">
                <a:solidFill>
                  <a:schemeClr val="tx1"/>
                </a:solidFill>
                <a:effectLst/>
                <a:latin typeface="+mn-lt"/>
                <a:ea typeface="+mn-ea"/>
                <a:cs typeface="+mn-cs"/>
              </a:rPr>
              <a:t> header to sort by size.</a:t>
            </a:r>
          </a:p>
          <a:p>
            <a:pPr fontAlgn="base"/>
            <a:r>
              <a:rPr lang="en-US" sz="1200" b="0" i="0" kern="1200" dirty="0" smtClean="0">
                <a:solidFill>
                  <a:schemeClr val="tx1"/>
                </a:solidFill>
                <a:effectLst/>
                <a:latin typeface="+mn-lt"/>
                <a:ea typeface="+mn-ea"/>
                <a:cs typeface="+mn-cs"/>
              </a:rPr>
              <a:t>Right near the top is </a:t>
            </a:r>
            <a:r>
              <a:rPr lang="en-US" sz="1200" b="1" i="1" kern="1200" dirty="0" err="1" smtClean="0">
                <a:solidFill>
                  <a:schemeClr val="tx1"/>
                </a:solidFill>
                <a:effectLst/>
                <a:latin typeface="+mn-lt"/>
                <a:ea typeface="+mn-ea"/>
                <a:cs typeface="+mn-cs"/>
              </a:rPr>
              <a:t>ImageIO_jpeg_Data</a:t>
            </a:r>
            <a:r>
              <a:rPr lang="en-US" sz="1200" b="0" i="0" kern="1200" dirty="0" smtClean="0">
                <a:solidFill>
                  <a:schemeClr val="tx1"/>
                </a:solidFill>
                <a:effectLst/>
                <a:latin typeface="+mn-lt"/>
                <a:ea typeface="+mn-ea"/>
                <a:cs typeface="+mn-cs"/>
              </a:rPr>
              <a:t>, and that’s certainly something that is dealt with in your app. Click on the arrow on the left of </a:t>
            </a:r>
            <a:r>
              <a:rPr lang="en-US" sz="1200" b="1" i="1" kern="1200" dirty="0" err="1" smtClean="0">
                <a:solidFill>
                  <a:schemeClr val="tx1"/>
                </a:solidFill>
                <a:effectLst/>
                <a:latin typeface="+mn-lt"/>
                <a:ea typeface="+mn-ea"/>
                <a:cs typeface="+mn-cs"/>
              </a:rPr>
              <a:t>ImageIO_jpeg_Data</a:t>
            </a:r>
            <a:r>
              <a:rPr lang="en-US" sz="1200" b="0" i="0" kern="1200" dirty="0" smtClean="0">
                <a:solidFill>
                  <a:schemeClr val="tx1"/>
                </a:solidFill>
                <a:effectLst/>
                <a:latin typeface="+mn-lt"/>
                <a:ea typeface="+mn-ea"/>
                <a:cs typeface="+mn-cs"/>
              </a:rPr>
              <a:t> to display the full list. Select one and then select the </a:t>
            </a:r>
            <a:r>
              <a:rPr lang="en-US" sz="1200" b="1" i="1" kern="1200" dirty="0" smtClean="0">
                <a:solidFill>
                  <a:schemeClr val="tx1"/>
                </a:solidFill>
                <a:effectLst/>
                <a:latin typeface="+mn-lt"/>
                <a:ea typeface="+mn-ea"/>
                <a:cs typeface="+mn-cs"/>
              </a:rPr>
              <a:t>Extended Detail</a:t>
            </a:r>
            <a:r>
              <a:rPr lang="en-US" sz="1200" b="0" i="0" kern="1200" dirty="0" smtClean="0">
                <a:solidFill>
                  <a:schemeClr val="tx1"/>
                </a:solidFill>
                <a:effectLst/>
                <a:latin typeface="+mn-lt"/>
                <a:ea typeface="+mn-ea"/>
                <a:cs typeface="+mn-cs"/>
              </a:rPr>
              <a:t> inspector (or press ⌘+3):</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288179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This adds an image to a dictionary which is keyed on the photo ID of the Flickr photo. But if you look through the code, you’ll notice that the image is never cleared from that dictionary!</a:t>
            </a:r>
          </a:p>
          <a:p>
            <a:pPr fontAlgn="base"/>
            <a:r>
              <a:rPr lang="en-US" sz="1200" b="0" i="0" kern="1200" dirty="0" smtClean="0">
                <a:solidFill>
                  <a:schemeClr val="tx1"/>
                </a:solidFill>
                <a:effectLst/>
                <a:latin typeface="+mn-lt"/>
                <a:ea typeface="+mn-ea"/>
                <a:cs typeface="+mn-cs"/>
              </a:rPr>
              <a:t>That’s where your unbounded memory growth is coming from: everything is working as it should, but the app never removes things from the cache — it only ever adds them!</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13173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To fix the problem, all you need to do is have </a:t>
            </a:r>
            <a:r>
              <a:rPr lang="en-US" sz="1200" b="0" i="0" kern="1200" dirty="0" err="1" smtClean="0">
                <a:solidFill>
                  <a:schemeClr val="tx1"/>
                </a:solidFill>
                <a:effectLst/>
                <a:latin typeface="+mn-lt"/>
                <a:ea typeface="+mn-ea"/>
                <a:cs typeface="+mn-cs"/>
              </a:rPr>
              <a:t>ImageCache</a:t>
            </a:r>
            <a:r>
              <a:rPr lang="en-US" sz="1200" b="0" i="0" kern="1200" dirty="0" smtClean="0">
                <a:solidFill>
                  <a:schemeClr val="tx1"/>
                </a:solidFill>
                <a:effectLst/>
                <a:latin typeface="+mn-lt"/>
                <a:ea typeface="+mn-ea"/>
                <a:cs typeface="+mn-cs"/>
              </a:rPr>
              <a:t> listen to the memory warning notification that </a:t>
            </a:r>
            <a:r>
              <a:rPr lang="en-US" sz="1200" b="0" i="0" kern="1200" dirty="0" err="1" smtClean="0">
                <a:solidFill>
                  <a:schemeClr val="tx1"/>
                </a:solidFill>
                <a:effectLst/>
                <a:latin typeface="+mn-lt"/>
                <a:ea typeface="+mn-ea"/>
                <a:cs typeface="+mn-cs"/>
              </a:rPr>
              <a:t>UIApplication</a:t>
            </a:r>
            <a:r>
              <a:rPr lang="en-US" sz="1200" b="0" i="0" kern="1200" dirty="0" smtClean="0">
                <a:solidFill>
                  <a:schemeClr val="tx1"/>
                </a:solidFill>
                <a:effectLst/>
                <a:latin typeface="+mn-lt"/>
                <a:ea typeface="+mn-ea"/>
                <a:cs typeface="+mn-cs"/>
              </a:rPr>
              <a:t> fires. When </a:t>
            </a:r>
            <a:r>
              <a:rPr lang="en-US" sz="1200" b="0" i="0" kern="1200" dirty="0" err="1" smtClean="0">
                <a:solidFill>
                  <a:schemeClr val="tx1"/>
                </a:solidFill>
                <a:effectLst/>
                <a:latin typeface="+mn-lt"/>
                <a:ea typeface="+mn-ea"/>
                <a:cs typeface="+mn-cs"/>
              </a:rPr>
              <a:t>ImageCache</a:t>
            </a:r>
            <a:r>
              <a:rPr lang="en-US" sz="1200" b="0" i="0" kern="1200" dirty="0" smtClean="0">
                <a:solidFill>
                  <a:schemeClr val="tx1"/>
                </a:solidFill>
                <a:effectLst/>
                <a:latin typeface="+mn-lt"/>
                <a:ea typeface="+mn-ea"/>
                <a:cs typeface="+mn-cs"/>
              </a:rPr>
              <a:t> receives this, it must be a good citizen and clear its cache.</a:t>
            </a:r>
          </a:p>
          <a:p>
            <a:pPr fontAlgn="base"/>
            <a:r>
              <a:rPr lang="en-US" sz="1200" b="0" i="0" kern="1200" dirty="0" smtClean="0">
                <a:solidFill>
                  <a:schemeClr val="tx1"/>
                </a:solidFill>
                <a:effectLst/>
                <a:latin typeface="+mn-lt"/>
                <a:ea typeface="+mn-ea"/>
                <a:cs typeface="+mn-cs"/>
              </a:rPr>
              <a:t>To make </a:t>
            </a:r>
            <a:r>
              <a:rPr lang="en-US" sz="1200" b="0" i="0" kern="1200" dirty="0" err="1" smtClean="0">
                <a:solidFill>
                  <a:schemeClr val="tx1"/>
                </a:solidFill>
                <a:effectLst/>
                <a:latin typeface="+mn-lt"/>
                <a:ea typeface="+mn-ea"/>
                <a:cs typeface="+mn-cs"/>
              </a:rPr>
              <a:t>ImageCache</a:t>
            </a:r>
            <a:r>
              <a:rPr lang="en-US" sz="1200" b="0" i="0" kern="1200" dirty="0" smtClean="0">
                <a:solidFill>
                  <a:schemeClr val="tx1"/>
                </a:solidFill>
                <a:effectLst/>
                <a:latin typeface="+mn-lt"/>
                <a:ea typeface="+mn-ea"/>
                <a:cs typeface="+mn-cs"/>
              </a:rPr>
              <a:t> listen to the notification, add the following initializer and de-initializer to the class:</a:t>
            </a:r>
          </a:p>
          <a:p>
            <a:pPr fontAlgn="base"/>
            <a:r>
              <a:rPr lang="en-US" sz="1200" b="0" i="0" kern="1200" dirty="0" smtClean="0">
                <a:solidFill>
                  <a:schemeClr val="tx1"/>
                </a:solidFill>
                <a:effectLst/>
                <a:latin typeface="+mn-lt"/>
                <a:ea typeface="+mn-ea"/>
                <a:cs typeface="+mn-cs"/>
              </a:rPr>
              <a:t>This registers an observer for </a:t>
            </a:r>
            <a:r>
              <a:rPr lang="en-US" dirty="0" err="1" smtClean="0"/>
              <a:t>UIApplicationDidReceiveMemoryWarningNotification</a:t>
            </a:r>
            <a:r>
              <a:rPr lang="en-US" sz="1200" b="0" i="0" kern="1200" dirty="0" smtClean="0">
                <a:solidFill>
                  <a:schemeClr val="tx1"/>
                </a:solidFill>
                <a:effectLst/>
                <a:latin typeface="+mn-lt"/>
                <a:ea typeface="+mn-ea"/>
                <a:cs typeface="+mn-cs"/>
              </a:rPr>
              <a:t> to execute the closure above which clears </a:t>
            </a:r>
            <a:r>
              <a:rPr lang="en-US" dirty="0" smtClean="0"/>
              <a:t>images</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All that the code needs to do is remove all objects in the cache. This will ensure that nothing is holding onto the images any more and they will be deallocated.</a:t>
            </a:r>
          </a:p>
          <a:p>
            <a:pPr fontAlgn="base"/>
            <a:r>
              <a:rPr lang="en-US" sz="1200" b="0" i="0" kern="1200" dirty="0" smtClean="0">
                <a:solidFill>
                  <a:schemeClr val="tx1"/>
                </a:solidFill>
                <a:effectLst/>
                <a:latin typeface="+mn-lt"/>
                <a:ea typeface="+mn-ea"/>
                <a:cs typeface="+mn-cs"/>
              </a:rPr>
              <a:t>To test this fix, fire up Instruments again (from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with ⌘I) and repeat the steps you followed previously. Don’t forget to simulate a memory warning at the end!</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010731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You’ll notice the memory usage dropped after the memory warning. There’s still some memory growth overall, but nowhere near as much as before.</a:t>
            </a:r>
          </a:p>
          <a:p>
            <a:pPr fontAlgn="base"/>
            <a:r>
              <a:rPr lang="en-US" sz="1200" b="0" i="0" kern="1200" dirty="0" smtClean="0">
                <a:solidFill>
                  <a:schemeClr val="tx1"/>
                </a:solidFill>
                <a:effectLst/>
                <a:latin typeface="+mn-lt"/>
                <a:ea typeface="+mn-ea"/>
                <a:cs typeface="+mn-cs"/>
              </a:rPr>
              <a:t>The reason there’s still some growth is really due to the system libraries, and there’s not much you can do about those. It appears that the system libraries are not freeing all of their memory, which may be by design or may be a bug. All you can do in your app is free up as much memory as possible, and you’ve already done that! :]</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880759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Choose Allocations</a:t>
            </a:r>
            <a:r>
              <a:rPr lang="en-US" sz="1200" b="0" i="0" kern="1200" baseline="0" dirty="0" smtClean="0">
                <a:solidFill>
                  <a:schemeClr val="tx1"/>
                </a:solidFill>
                <a:effectLst/>
                <a:latin typeface="+mn-lt"/>
                <a:ea typeface="+mn-ea"/>
                <a:cs typeface="+mn-cs"/>
              </a:rPr>
              <a:t> again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958264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To help narrow down only the objects of interest, enter “Instruments” as a filter in the field above the </a:t>
            </a:r>
            <a:r>
              <a:rPr lang="en-US" sz="1200" b="1" i="1" kern="1200" dirty="0" smtClean="0">
                <a:solidFill>
                  <a:schemeClr val="tx1"/>
                </a:solidFill>
                <a:effectLst/>
                <a:latin typeface="+mn-lt"/>
                <a:ea typeface="+mn-ea"/>
                <a:cs typeface="+mn-cs"/>
              </a:rPr>
              <a:t>Allocations Summary</a:t>
            </a:r>
            <a:r>
              <a:rPr lang="en-US" sz="1200" b="0" i="0" kern="1200" dirty="0" smtClean="0">
                <a:solidFill>
                  <a:schemeClr val="tx1"/>
                </a:solidFill>
                <a:effectLst/>
                <a:latin typeface="+mn-lt"/>
                <a:ea typeface="+mn-ea"/>
                <a:cs typeface="+mn-cs"/>
              </a:rPr>
              <a:t> list. This will show only objects that feature the word “Instruments” in their type name. Because the sample app is named “</a:t>
            </a:r>
            <a:r>
              <a:rPr lang="en-US" sz="1200" b="0" i="0" kern="1200" dirty="0" err="1" smtClean="0">
                <a:solidFill>
                  <a:schemeClr val="tx1"/>
                </a:solidFill>
                <a:effectLst/>
                <a:latin typeface="+mn-lt"/>
                <a:ea typeface="+mn-ea"/>
                <a:cs typeface="+mn-cs"/>
              </a:rPr>
              <a:t>InstrumentsTutorial</a:t>
            </a:r>
            <a:r>
              <a:rPr lang="en-US" sz="1200" b="0" i="0" kern="1200" dirty="0" smtClean="0">
                <a:solidFill>
                  <a:schemeClr val="tx1"/>
                </a:solidFill>
                <a:effectLst/>
                <a:latin typeface="+mn-lt"/>
                <a:ea typeface="+mn-ea"/>
                <a:cs typeface="+mn-cs"/>
              </a:rPr>
              <a:t>”, the </a:t>
            </a:r>
            <a:r>
              <a:rPr lang="en-US" sz="1200" b="1" i="1" kern="1200" dirty="0" smtClean="0">
                <a:solidFill>
                  <a:schemeClr val="tx1"/>
                </a:solidFill>
                <a:effectLst/>
                <a:latin typeface="+mn-lt"/>
                <a:ea typeface="+mn-ea"/>
                <a:cs typeface="+mn-cs"/>
              </a:rPr>
              <a:t>Allocations</a:t>
            </a:r>
            <a:r>
              <a:rPr lang="en-US" sz="1200" b="0" i="0" kern="1200" dirty="0" smtClean="0">
                <a:solidFill>
                  <a:schemeClr val="tx1"/>
                </a:solidFill>
                <a:effectLst/>
                <a:latin typeface="+mn-lt"/>
                <a:ea typeface="+mn-ea"/>
                <a:cs typeface="+mn-cs"/>
              </a:rPr>
              <a:t> list will now only show types that are defined as part of this project. That makes things a bit easier!</a:t>
            </a:r>
          </a:p>
          <a:p>
            <a:pPr fontAlgn="base"/>
            <a:r>
              <a:rPr lang="en-US" sz="1200" b="0" i="0" kern="1200" dirty="0" smtClean="0">
                <a:solidFill>
                  <a:schemeClr val="tx1"/>
                </a:solidFill>
                <a:effectLst/>
                <a:latin typeface="+mn-lt"/>
                <a:ea typeface="+mn-ea"/>
                <a:cs typeface="+mn-cs"/>
              </a:rPr>
              <a:t>The two columns worth noting in Instruments are </a:t>
            </a:r>
            <a:r>
              <a:rPr lang="en-US" sz="1200" b="1" i="1" kern="1200" dirty="0" smtClean="0">
                <a:solidFill>
                  <a:schemeClr val="tx1"/>
                </a:solidFill>
                <a:effectLst/>
                <a:latin typeface="+mn-lt"/>
                <a:ea typeface="+mn-ea"/>
                <a:cs typeface="+mn-cs"/>
              </a:rPr>
              <a:t># Persistent</a:t>
            </a:r>
            <a:r>
              <a:rPr lang="en-US" sz="1200" b="0" i="0" kern="1200" dirty="0" smtClean="0">
                <a:solidFill>
                  <a:schemeClr val="tx1"/>
                </a:solidFill>
                <a:effectLst/>
                <a:latin typeface="+mn-lt"/>
                <a:ea typeface="+mn-ea"/>
                <a:cs typeface="+mn-cs"/>
              </a:rPr>
              <a:t> and </a:t>
            </a:r>
            <a:r>
              <a:rPr lang="en-US" sz="1200" b="1" i="1" kern="1200" dirty="0" smtClean="0">
                <a:solidFill>
                  <a:schemeClr val="tx1"/>
                </a:solidFill>
                <a:effectLst/>
                <a:latin typeface="+mn-lt"/>
                <a:ea typeface="+mn-ea"/>
                <a:cs typeface="+mn-cs"/>
              </a:rPr>
              <a:t># Transient</a:t>
            </a:r>
            <a:r>
              <a:rPr lang="en-US" sz="1200" b="0" i="0" kern="1200" dirty="0" smtClean="0">
                <a:solidFill>
                  <a:schemeClr val="tx1"/>
                </a:solidFill>
                <a:effectLst/>
                <a:latin typeface="+mn-lt"/>
                <a:ea typeface="+mn-ea"/>
                <a:cs typeface="+mn-cs"/>
              </a:rPr>
              <a:t>. The Persistent column keeps a count of the number of objects of each type that currently exist in memory. The Transient column shows the number of objects that </a:t>
            </a:r>
            <a:r>
              <a:rPr lang="en-US" sz="1200" b="0" i="1" kern="1200" dirty="0" smtClean="0">
                <a:solidFill>
                  <a:schemeClr val="tx1"/>
                </a:solidFill>
                <a:effectLst/>
                <a:latin typeface="+mn-lt"/>
                <a:ea typeface="+mn-ea"/>
                <a:cs typeface="+mn-cs"/>
              </a:rPr>
              <a:t>have</a:t>
            </a:r>
            <a:r>
              <a:rPr lang="en-US" sz="1200" b="0" i="0" kern="1200" dirty="0" smtClean="0">
                <a:solidFill>
                  <a:schemeClr val="tx1"/>
                </a:solidFill>
                <a:effectLst/>
                <a:latin typeface="+mn-lt"/>
                <a:ea typeface="+mn-ea"/>
                <a:cs typeface="+mn-cs"/>
              </a:rPr>
              <a:t> existed but have since been deallocated. Persistent objects are using up memory, transient objects have had their memory released.</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01535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Back to the app! Perform a search and drill into the results. Notice that a bunch of extra objects are now showing up in Instruments: the </a:t>
            </a:r>
            <a:r>
              <a:rPr lang="en-US" sz="1200" b="0" i="0" kern="1200" dirty="0" err="1" smtClean="0">
                <a:solidFill>
                  <a:schemeClr val="tx1"/>
                </a:solidFill>
                <a:effectLst/>
                <a:latin typeface="+mn-lt"/>
                <a:ea typeface="+mn-ea"/>
                <a:cs typeface="+mn-cs"/>
              </a:rPr>
              <a:t>FlickrPhotos</a:t>
            </a:r>
            <a:r>
              <a:rPr lang="en-US" sz="1200" b="0" i="0" kern="1200" dirty="0" smtClean="0">
                <a:solidFill>
                  <a:schemeClr val="tx1"/>
                </a:solidFill>
                <a:effectLst/>
                <a:latin typeface="+mn-lt"/>
                <a:ea typeface="+mn-ea"/>
                <a:cs typeface="+mn-cs"/>
              </a:rPr>
              <a:t> that have been created when parsing the search results, the </a:t>
            </a:r>
            <a:r>
              <a:rPr lang="en-US" sz="1200" b="0" i="0" kern="1200" dirty="0" err="1" smtClean="0">
                <a:solidFill>
                  <a:schemeClr val="tx1"/>
                </a:solidFill>
                <a:effectLst/>
                <a:latin typeface="+mn-lt"/>
                <a:ea typeface="+mn-ea"/>
                <a:cs typeface="+mn-cs"/>
              </a:rPr>
              <a:t>SearchResultsViewController</a:t>
            </a:r>
            <a:r>
              <a:rPr lang="en-US" sz="1200" b="0" i="0" kern="1200" dirty="0" smtClean="0">
                <a:solidFill>
                  <a:schemeClr val="tx1"/>
                </a:solidFill>
                <a:effectLst/>
                <a:latin typeface="+mn-lt"/>
                <a:ea typeface="+mn-ea"/>
                <a:cs typeface="+mn-cs"/>
              </a:rPr>
              <a:t>, and the </a:t>
            </a:r>
            <a:r>
              <a:rPr lang="en-US" sz="1200" b="0" i="0" kern="1200" dirty="0" err="1" smtClean="0">
                <a:solidFill>
                  <a:schemeClr val="tx1"/>
                </a:solidFill>
                <a:effectLst/>
                <a:latin typeface="+mn-lt"/>
                <a:ea typeface="+mn-ea"/>
                <a:cs typeface="+mn-cs"/>
              </a:rPr>
              <a:t>ImageCache</a:t>
            </a:r>
            <a:r>
              <a:rPr lang="en-US" sz="1200" b="0" i="0" kern="1200" dirty="0" smtClean="0">
                <a:solidFill>
                  <a:schemeClr val="tx1"/>
                </a:solidFill>
                <a:effectLst/>
                <a:latin typeface="+mn-lt"/>
                <a:ea typeface="+mn-ea"/>
                <a:cs typeface="+mn-cs"/>
              </a:rPr>
              <a:t> amongst others. The </a:t>
            </a:r>
            <a:r>
              <a:rPr lang="en-US" sz="1200" b="0" i="0" kern="1200" dirty="0" err="1" smtClean="0">
                <a:solidFill>
                  <a:schemeClr val="tx1"/>
                </a:solidFill>
                <a:effectLst/>
                <a:latin typeface="+mn-lt"/>
                <a:ea typeface="+mn-ea"/>
                <a:cs typeface="+mn-cs"/>
              </a:rPr>
              <a:t>ViewController</a:t>
            </a:r>
            <a:r>
              <a:rPr lang="en-US" sz="1200" b="0" i="0" kern="1200" dirty="0" smtClean="0">
                <a:solidFill>
                  <a:schemeClr val="tx1"/>
                </a:solidFill>
                <a:effectLst/>
                <a:latin typeface="+mn-lt"/>
                <a:ea typeface="+mn-ea"/>
                <a:cs typeface="+mn-cs"/>
              </a:rPr>
              <a:t> instance is still persistent, because it’s needed by its navigation controller. That’s fine.</a:t>
            </a:r>
          </a:p>
          <a:p>
            <a:pPr fontAlgn="base"/>
            <a:r>
              <a:rPr lang="en-US" sz="1200" b="0" i="0" kern="1200" dirty="0" smtClean="0">
                <a:solidFill>
                  <a:schemeClr val="tx1"/>
                </a:solidFill>
                <a:effectLst/>
                <a:latin typeface="+mn-lt"/>
                <a:ea typeface="+mn-ea"/>
                <a:cs typeface="+mn-cs"/>
              </a:rPr>
              <a:t>Now tap the back button in the app. The </a:t>
            </a:r>
            <a:r>
              <a:rPr lang="en-US" sz="1200" b="0" i="0" kern="1200" dirty="0" err="1" smtClean="0">
                <a:solidFill>
                  <a:schemeClr val="tx1"/>
                </a:solidFill>
                <a:effectLst/>
                <a:latin typeface="+mn-lt"/>
                <a:ea typeface="+mn-ea"/>
                <a:cs typeface="+mn-cs"/>
              </a:rPr>
              <a:t>SearchResultsViewController</a:t>
            </a:r>
            <a:r>
              <a:rPr lang="en-US" sz="1200" b="0" i="0" kern="1200" dirty="0" smtClean="0">
                <a:solidFill>
                  <a:schemeClr val="tx1"/>
                </a:solidFill>
                <a:effectLst/>
                <a:latin typeface="+mn-lt"/>
                <a:ea typeface="+mn-ea"/>
                <a:cs typeface="+mn-cs"/>
              </a:rPr>
              <a:t> has now been popped off the navigation stack, so it should be deallocated. But it’s still showing a # Persistent count of 1 in the </a:t>
            </a:r>
            <a:r>
              <a:rPr lang="en-US" sz="1200" b="1" i="1" kern="1200" dirty="0" smtClean="0">
                <a:solidFill>
                  <a:schemeClr val="tx1"/>
                </a:solidFill>
                <a:effectLst/>
                <a:latin typeface="+mn-lt"/>
                <a:ea typeface="+mn-ea"/>
                <a:cs typeface="+mn-cs"/>
              </a:rPr>
              <a:t>Allocations</a:t>
            </a:r>
            <a:r>
              <a:rPr lang="en-US" sz="1200" b="0" i="0" kern="1200" dirty="0" smtClean="0">
                <a:solidFill>
                  <a:schemeClr val="tx1"/>
                </a:solidFill>
                <a:effectLst/>
                <a:latin typeface="+mn-lt"/>
                <a:ea typeface="+mn-ea"/>
                <a:cs typeface="+mn-cs"/>
              </a:rPr>
              <a:t> summary! Why is it still there?</a:t>
            </a:r>
          </a:p>
          <a:p>
            <a:pPr fontAlgn="base"/>
            <a:r>
              <a:rPr lang="en-US" sz="1200" b="0" i="0" kern="1200" dirty="0" smtClean="0">
                <a:solidFill>
                  <a:schemeClr val="tx1"/>
                </a:solidFill>
                <a:effectLst/>
                <a:latin typeface="+mn-lt"/>
                <a:ea typeface="+mn-ea"/>
                <a:cs typeface="+mn-cs"/>
              </a:rPr>
              <a:t>Try performing another two searches and tap the back button after each one. There are now </a:t>
            </a:r>
            <a:r>
              <a:rPr lang="en-US" sz="1200" b="1" i="1" kern="1200" dirty="0" smtClean="0">
                <a:solidFill>
                  <a:schemeClr val="tx1"/>
                </a:solidFill>
                <a:effectLst/>
                <a:latin typeface="+mn-lt"/>
                <a:ea typeface="+mn-ea"/>
                <a:cs typeface="+mn-cs"/>
              </a:rPr>
              <a:t>3</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SearchResultsViewControllers</a:t>
            </a:r>
            <a:r>
              <a:rPr lang="en-US" sz="1200" b="0" i="0" kern="1200" dirty="0" smtClean="0">
                <a:solidFill>
                  <a:schemeClr val="tx1"/>
                </a:solidFill>
                <a:effectLst/>
                <a:latin typeface="+mn-lt"/>
                <a:ea typeface="+mn-ea"/>
                <a:cs typeface="+mn-cs"/>
              </a:rPr>
              <a:t>?! The fact that these view controllers are hanging around in memory means that something is keeping a strong reference to them. Looks like you have a strong reference cycle!</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600885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Your main clue in this situation is that not only is the </a:t>
            </a:r>
            <a:r>
              <a:rPr lang="en-US" dirty="0" err="1" smtClean="0"/>
              <a:t>SearchResultsViewController</a:t>
            </a:r>
            <a:r>
              <a:rPr lang="en-US" sz="1200" b="0" i="0" kern="1200" dirty="0" smtClean="0">
                <a:solidFill>
                  <a:schemeClr val="tx1"/>
                </a:solidFill>
                <a:effectLst/>
                <a:latin typeface="+mn-lt"/>
                <a:ea typeface="+mn-ea"/>
                <a:cs typeface="+mn-cs"/>
              </a:rPr>
              <a:t> persisting, but so are all the </a:t>
            </a:r>
            <a:r>
              <a:rPr lang="en-US" dirty="0" err="1" smtClean="0"/>
              <a:t>SearchResultsCollectionViewCells</a:t>
            </a:r>
            <a:r>
              <a:rPr lang="en-US" sz="1200" b="0" i="0" kern="1200" dirty="0" smtClean="0">
                <a:solidFill>
                  <a:schemeClr val="tx1"/>
                </a:solidFill>
                <a:effectLst/>
                <a:latin typeface="+mn-lt"/>
                <a:ea typeface="+mn-ea"/>
                <a:cs typeface="+mn-cs"/>
              </a:rPr>
              <a:t>. It’s likely that the reference cycle is between these two classes.</a:t>
            </a:r>
          </a:p>
          <a:p>
            <a:pPr fontAlgn="base"/>
            <a:r>
              <a:rPr lang="en-US" sz="1200" b="0" i="0" kern="1200" dirty="0" smtClean="0">
                <a:solidFill>
                  <a:schemeClr val="tx1"/>
                </a:solidFill>
                <a:effectLst/>
                <a:latin typeface="+mn-lt"/>
                <a:ea typeface="+mn-ea"/>
                <a:cs typeface="+mn-cs"/>
              </a:rPr>
              <a:t>Let’s delve into the code. Hover your mouse over </a:t>
            </a:r>
            <a:r>
              <a:rPr lang="en-US" sz="1200" b="1" i="1" kern="1200" dirty="0" err="1" smtClean="0">
                <a:solidFill>
                  <a:schemeClr val="tx1"/>
                </a:solidFill>
                <a:effectLst/>
                <a:latin typeface="+mn-lt"/>
                <a:ea typeface="+mn-ea"/>
                <a:cs typeface="+mn-cs"/>
              </a:rPr>
              <a:t>InstrumentsTutorial.SearchResultsCollectionViewCell</a:t>
            </a:r>
            <a:r>
              <a:rPr lang="en-US" sz="1200" b="0" i="0" kern="1200" dirty="0" smtClean="0">
                <a:solidFill>
                  <a:schemeClr val="tx1"/>
                </a:solidFill>
                <a:effectLst/>
                <a:latin typeface="+mn-lt"/>
                <a:ea typeface="+mn-ea"/>
                <a:cs typeface="+mn-cs"/>
              </a:rPr>
              <a:t> in the </a:t>
            </a:r>
            <a:r>
              <a:rPr lang="en-US" sz="1200" b="1" i="1" kern="1200" dirty="0" smtClean="0">
                <a:solidFill>
                  <a:schemeClr val="tx1"/>
                </a:solidFill>
                <a:effectLst/>
                <a:latin typeface="+mn-lt"/>
                <a:ea typeface="+mn-ea"/>
                <a:cs typeface="+mn-cs"/>
              </a:rPr>
              <a:t>Category</a:t>
            </a:r>
            <a:r>
              <a:rPr lang="en-US" sz="1200" b="0" i="0" kern="1200" dirty="0" smtClean="0">
                <a:solidFill>
                  <a:schemeClr val="tx1"/>
                </a:solidFill>
                <a:effectLst/>
                <a:latin typeface="+mn-lt"/>
                <a:ea typeface="+mn-ea"/>
                <a:cs typeface="+mn-cs"/>
              </a:rPr>
              <a:t> column, and click the small arrow to the right of it. This next view shows you all of the allocations of </a:t>
            </a:r>
            <a:r>
              <a:rPr lang="en-US" dirty="0" err="1" smtClean="0"/>
              <a:t>SearchResultsCollectionViewCells</a:t>
            </a:r>
            <a:r>
              <a:rPr lang="en-US" sz="1200" b="0" i="0" kern="1200" dirty="0" smtClean="0">
                <a:solidFill>
                  <a:schemeClr val="tx1"/>
                </a:solidFill>
                <a:effectLst/>
                <a:latin typeface="+mn-lt"/>
                <a:ea typeface="+mn-ea"/>
                <a:cs typeface="+mn-cs"/>
              </a:rPr>
              <a:t> during the run of the app. There are quite a lot of them – one for each search result!</a:t>
            </a:r>
          </a:p>
          <a:p>
            <a:pPr fontAlgn="base"/>
            <a:r>
              <a:rPr lang="en-US" sz="1200" b="0" i="0" kern="1200" dirty="0" smtClean="0">
                <a:solidFill>
                  <a:schemeClr val="tx1"/>
                </a:solidFill>
                <a:effectLst/>
                <a:latin typeface="+mn-lt"/>
                <a:ea typeface="+mn-ea"/>
                <a:cs typeface="+mn-cs"/>
              </a:rPr>
              <a:t>Change the Inspector to show the </a:t>
            </a:r>
            <a:r>
              <a:rPr lang="en-US" sz="1200" b="1" i="1" kern="1200" dirty="0" smtClean="0">
                <a:solidFill>
                  <a:schemeClr val="tx1"/>
                </a:solidFill>
                <a:effectLst/>
                <a:latin typeface="+mn-lt"/>
                <a:ea typeface="+mn-ea"/>
                <a:cs typeface="+mn-cs"/>
              </a:rPr>
              <a:t>Extended Detail</a:t>
            </a:r>
            <a:r>
              <a:rPr lang="en-US" sz="1200" b="0" i="0" kern="1200" dirty="0" smtClean="0">
                <a:solidFill>
                  <a:schemeClr val="tx1"/>
                </a:solidFill>
                <a:effectLst/>
                <a:latin typeface="+mn-lt"/>
                <a:ea typeface="+mn-ea"/>
                <a:cs typeface="+mn-cs"/>
              </a:rPr>
              <a:t> inspector, by clicking the third icon along at the top of the panel. This inspector shows the stack trace of the currently selected allocation. As with the earlier stack trace, the black parts are your code. Double-click the topmost black row (that begins “</a:t>
            </a:r>
            <a:r>
              <a:rPr lang="en-US" sz="1200" b="0" i="0" kern="1200" dirty="0" err="1" smtClean="0">
                <a:solidFill>
                  <a:schemeClr val="tx1"/>
                </a:solidFill>
                <a:effectLst/>
                <a:latin typeface="+mn-lt"/>
                <a:ea typeface="+mn-ea"/>
                <a:cs typeface="+mn-cs"/>
              </a:rPr>
              <a:t>InstrumentsTutorial</a:t>
            </a:r>
            <a:r>
              <a:rPr lang="en-US" sz="1200" b="0" i="0" kern="1200" dirty="0" smtClean="0">
                <a:solidFill>
                  <a:schemeClr val="tx1"/>
                </a:solidFill>
                <a:effectLst/>
                <a:latin typeface="+mn-lt"/>
                <a:ea typeface="+mn-ea"/>
                <a:cs typeface="+mn-cs"/>
              </a:rPr>
              <a:t>”) to see where the cell is allocated.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997492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cells are allocated at the top of </a:t>
            </a:r>
            <a:r>
              <a:rPr lang="en-US" sz="1200" b="1" i="1" kern="1200" dirty="0" err="1" smtClean="0">
                <a:solidFill>
                  <a:schemeClr val="tx1"/>
                </a:solidFill>
                <a:effectLst/>
                <a:latin typeface="+mn-lt"/>
                <a:ea typeface="+mn-ea"/>
                <a:cs typeface="+mn-cs"/>
              </a:rPr>
              <a:t>collectionView</a:t>
            </a:r>
            <a:r>
              <a:rPr lang="en-US" sz="1200" b="1" i="1" kern="1200" dirty="0" smtClean="0">
                <a:solidFill>
                  <a:schemeClr val="tx1"/>
                </a:solidFill>
                <a:effectLst/>
                <a:latin typeface="+mn-lt"/>
                <a:ea typeface="+mn-ea"/>
                <a:cs typeface="+mn-cs"/>
              </a:rPr>
              <a:t>(</a:t>
            </a:r>
            <a:r>
              <a:rPr lang="en-US" sz="1200" b="1" i="1" kern="1200" dirty="0" err="1" smtClean="0">
                <a:solidFill>
                  <a:schemeClr val="tx1"/>
                </a:solidFill>
                <a:effectLst/>
                <a:latin typeface="+mn-lt"/>
                <a:ea typeface="+mn-ea"/>
                <a:cs typeface="+mn-cs"/>
              </a:rPr>
              <a:t>cellForRowAtIndexPath</a:t>
            </a:r>
            <a:r>
              <a:rPr lang="en-US" sz="1200" b="1"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If you scan down a few lines, you’ll see this (with no help from Instruments to bring it to your attention, unfortunately!):</a:t>
            </a:r>
          </a:p>
          <a:p>
            <a:pPr fontAlgn="base"/>
            <a:r>
              <a:rPr lang="en-US" sz="1200" b="0" i="0" kern="1200" dirty="0" smtClean="0">
                <a:solidFill>
                  <a:schemeClr val="tx1"/>
                </a:solidFill>
                <a:effectLst/>
                <a:latin typeface="+mn-lt"/>
                <a:ea typeface="+mn-ea"/>
                <a:cs typeface="+mn-cs"/>
              </a:rPr>
              <a:t>This is the closure that handles a tap on one of the heart buttons on the collection view cells. This is where the strong reference cycle lies, but it’s kind of hard to spot unless you’ve come across one before.</a:t>
            </a:r>
          </a:p>
          <a:p>
            <a:pPr fontAlgn="base"/>
            <a:r>
              <a:rPr lang="en-US" sz="1200" b="0" i="0" kern="1200" dirty="0" smtClean="0">
                <a:solidFill>
                  <a:schemeClr val="tx1"/>
                </a:solidFill>
                <a:effectLst/>
                <a:latin typeface="+mn-lt"/>
                <a:ea typeface="+mn-ea"/>
                <a:cs typeface="+mn-cs"/>
              </a:rPr>
              <a:t>The closure cell refers to the </a:t>
            </a:r>
            <a:r>
              <a:rPr lang="en-US" dirty="0" err="1" smtClean="0"/>
              <a:t>SearchResultsViewController</a:t>
            </a:r>
            <a:r>
              <a:rPr lang="en-US" sz="1200" b="0" i="0" kern="1200" dirty="0" smtClean="0">
                <a:solidFill>
                  <a:schemeClr val="tx1"/>
                </a:solidFill>
                <a:effectLst/>
                <a:latin typeface="+mn-lt"/>
                <a:ea typeface="+mn-ea"/>
                <a:cs typeface="+mn-cs"/>
              </a:rPr>
              <a:t> using </a:t>
            </a:r>
            <a:r>
              <a:rPr lang="en-US" dirty="0" smtClean="0"/>
              <a:t>self</a:t>
            </a:r>
            <a:r>
              <a:rPr lang="en-US" sz="1200" b="0" i="0" kern="1200" dirty="0" smtClean="0">
                <a:solidFill>
                  <a:schemeClr val="tx1"/>
                </a:solidFill>
                <a:effectLst/>
                <a:latin typeface="+mn-lt"/>
                <a:ea typeface="+mn-ea"/>
                <a:cs typeface="+mn-cs"/>
              </a:rPr>
              <a:t>, which creates a strong reference. The closure </a:t>
            </a:r>
            <a:r>
              <a:rPr lang="en-US" sz="1200" b="0" i="1" kern="1200" dirty="0" smtClean="0">
                <a:solidFill>
                  <a:schemeClr val="tx1"/>
                </a:solidFill>
                <a:effectLst/>
                <a:latin typeface="+mn-lt"/>
                <a:ea typeface="+mn-ea"/>
                <a:cs typeface="+mn-cs"/>
              </a:rPr>
              <a:t>captures</a:t>
            </a:r>
            <a:r>
              <a:rPr lang="en-US" sz="1200" b="0" i="0" kern="1200" dirty="0" smtClean="0">
                <a:solidFill>
                  <a:schemeClr val="tx1"/>
                </a:solidFill>
                <a:effectLst/>
                <a:latin typeface="+mn-lt"/>
                <a:ea typeface="+mn-ea"/>
                <a:cs typeface="+mn-cs"/>
              </a:rPr>
              <a:t> self. Swift actually forces you to explicitly use the word </a:t>
            </a:r>
            <a:r>
              <a:rPr lang="en-US" sz="1200" b="1" i="1" kern="1200" dirty="0" smtClean="0">
                <a:solidFill>
                  <a:schemeClr val="tx1"/>
                </a:solidFill>
                <a:effectLst/>
                <a:latin typeface="+mn-lt"/>
                <a:ea typeface="+mn-ea"/>
                <a:cs typeface="+mn-cs"/>
              </a:rPr>
              <a:t>self</a:t>
            </a:r>
            <a:r>
              <a:rPr lang="en-US" sz="1200" b="0" i="0" kern="1200" dirty="0" smtClean="0">
                <a:solidFill>
                  <a:schemeClr val="tx1"/>
                </a:solidFill>
                <a:effectLst/>
                <a:latin typeface="+mn-lt"/>
                <a:ea typeface="+mn-ea"/>
                <a:cs typeface="+mn-cs"/>
              </a:rPr>
              <a:t> in closures (whereas you can usually drop it when referring to methods and properties of the current object). This helps you be more away of the fact you’re capturing it. The </a:t>
            </a:r>
            <a:r>
              <a:rPr lang="en-US" dirty="0" err="1" smtClean="0"/>
              <a:t>SearchResultsViewController</a:t>
            </a:r>
            <a:r>
              <a:rPr lang="en-US" sz="1200" b="0" i="0" kern="1200" dirty="0" smtClean="0">
                <a:solidFill>
                  <a:schemeClr val="tx1"/>
                </a:solidFill>
                <a:effectLst/>
                <a:latin typeface="+mn-lt"/>
                <a:ea typeface="+mn-ea"/>
                <a:cs typeface="+mn-cs"/>
              </a:rPr>
              <a:t> also has a strong reference to the cells, via their collection view.</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665677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To break a strong reference cycle, you can define a </a:t>
            </a:r>
            <a:r>
              <a:rPr lang="en-US" sz="1200" b="1" i="1" kern="1200" dirty="0" smtClean="0">
                <a:solidFill>
                  <a:schemeClr val="tx1"/>
                </a:solidFill>
                <a:effectLst/>
                <a:latin typeface="+mn-lt"/>
                <a:ea typeface="+mn-ea"/>
                <a:cs typeface="+mn-cs"/>
              </a:rPr>
              <a:t>capture list</a:t>
            </a:r>
            <a:r>
              <a:rPr lang="en-US" sz="1200" b="0" i="0" kern="1200" dirty="0" smtClean="0">
                <a:solidFill>
                  <a:schemeClr val="tx1"/>
                </a:solidFill>
                <a:effectLst/>
                <a:latin typeface="+mn-lt"/>
                <a:ea typeface="+mn-ea"/>
                <a:cs typeface="+mn-cs"/>
              </a:rPr>
              <a:t> as part of the closure’s definition. A capture list can be used to declare instances that are captured by closures as being either </a:t>
            </a:r>
            <a:r>
              <a:rPr lang="en-US" sz="1200" b="1" i="1" kern="1200" dirty="0" smtClean="0">
                <a:solidFill>
                  <a:schemeClr val="tx1"/>
                </a:solidFill>
                <a:effectLst/>
                <a:latin typeface="+mn-lt"/>
                <a:ea typeface="+mn-ea"/>
                <a:cs typeface="+mn-cs"/>
              </a:rPr>
              <a:t>weak</a:t>
            </a:r>
            <a:r>
              <a:rPr lang="en-US" sz="1200" b="0" i="0" kern="1200" dirty="0" smtClean="0">
                <a:solidFill>
                  <a:schemeClr val="tx1"/>
                </a:solidFill>
                <a:effectLst/>
                <a:latin typeface="+mn-lt"/>
                <a:ea typeface="+mn-ea"/>
                <a:cs typeface="+mn-cs"/>
              </a:rPr>
              <a:t> or </a:t>
            </a:r>
            <a:r>
              <a:rPr lang="en-US" sz="1200" b="1" i="1" kern="1200" dirty="0" smtClean="0">
                <a:solidFill>
                  <a:schemeClr val="tx1"/>
                </a:solidFill>
                <a:effectLst/>
                <a:latin typeface="+mn-lt"/>
                <a:ea typeface="+mn-ea"/>
                <a:cs typeface="+mn-cs"/>
              </a:rPr>
              <a:t>unowned</a:t>
            </a:r>
            <a:r>
              <a:rPr lang="en-US" sz="1200" b="0" i="0" kern="1200" dirty="0" smtClean="0">
                <a:solidFill>
                  <a:schemeClr val="tx1"/>
                </a:solidFill>
                <a:effectLst/>
                <a:latin typeface="+mn-lt"/>
                <a:ea typeface="+mn-ea"/>
                <a:cs typeface="+mn-cs"/>
              </a:rPr>
              <a:t>:</a:t>
            </a:r>
          </a:p>
          <a:p>
            <a:pPr fontAlgn="base"/>
            <a:r>
              <a:rPr lang="en-US" sz="1200" b="1" i="1" kern="1200" dirty="0" smtClean="0">
                <a:solidFill>
                  <a:schemeClr val="tx1"/>
                </a:solidFill>
                <a:effectLst/>
                <a:latin typeface="+mn-lt"/>
                <a:ea typeface="+mn-ea"/>
                <a:cs typeface="+mn-cs"/>
              </a:rPr>
              <a:t>Weak</a:t>
            </a:r>
            <a:r>
              <a:rPr lang="en-US" sz="1200" b="0" i="0" kern="1200" dirty="0" smtClean="0">
                <a:solidFill>
                  <a:schemeClr val="tx1"/>
                </a:solidFill>
                <a:effectLst/>
                <a:latin typeface="+mn-lt"/>
                <a:ea typeface="+mn-ea"/>
                <a:cs typeface="+mn-cs"/>
              </a:rPr>
              <a:t> should be used when the captured reference might become nil in the future. If the object they refer to is deallocated, the reference becomes nil. As such, they are optional types.</a:t>
            </a:r>
          </a:p>
          <a:p>
            <a:pPr fontAlgn="base"/>
            <a:r>
              <a:rPr lang="en-US" sz="1200" b="1" i="1" kern="1200" dirty="0" smtClean="0">
                <a:solidFill>
                  <a:schemeClr val="tx1"/>
                </a:solidFill>
                <a:effectLst/>
                <a:latin typeface="+mn-lt"/>
                <a:ea typeface="+mn-ea"/>
                <a:cs typeface="+mn-cs"/>
              </a:rPr>
              <a:t>Unowned</a:t>
            </a:r>
            <a:r>
              <a:rPr lang="en-US" sz="1200" b="0" i="0" kern="1200" dirty="0" smtClean="0">
                <a:solidFill>
                  <a:schemeClr val="tx1"/>
                </a:solidFill>
                <a:effectLst/>
                <a:latin typeface="+mn-lt"/>
                <a:ea typeface="+mn-ea"/>
                <a:cs typeface="+mn-cs"/>
              </a:rPr>
              <a:t> references should be used when the closure and the object it refers to will always have the same lifetime as one another, and will be deallocated at the same time. An unowned reference can never become nil.</a:t>
            </a:r>
          </a:p>
          <a:p>
            <a:pPr fontAlgn="base"/>
            <a:r>
              <a:rPr lang="en-US" sz="1200" b="0" i="0" kern="1200" dirty="0" smtClean="0">
                <a:solidFill>
                  <a:schemeClr val="tx1"/>
                </a:solidFill>
                <a:effectLst/>
                <a:latin typeface="+mn-lt"/>
                <a:ea typeface="+mn-ea"/>
                <a:cs typeface="+mn-cs"/>
              </a:rPr>
              <a:t>Declaring </a:t>
            </a:r>
            <a:r>
              <a:rPr lang="en-US" dirty="0" smtClean="0"/>
              <a:t>self</a:t>
            </a:r>
            <a:r>
              <a:rPr lang="en-US" sz="1200" b="0" i="0" kern="1200" dirty="0" smtClean="0">
                <a:solidFill>
                  <a:schemeClr val="tx1"/>
                </a:solidFill>
                <a:effectLst/>
                <a:latin typeface="+mn-lt"/>
                <a:ea typeface="+mn-ea"/>
                <a:cs typeface="+mn-cs"/>
              </a:rPr>
              <a:t> as weak means that the </a:t>
            </a:r>
            <a:r>
              <a:rPr lang="en-US" dirty="0" err="1" smtClean="0"/>
              <a:t>SearchResultsViewController</a:t>
            </a:r>
            <a:r>
              <a:rPr lang="en-US" sz="1200" b="0" i="0" kern="1200" dirty="0" smtClean="0">
                <a:solidFill>
                  <a:schemeClr val="tx1"/>
                </a:solidFill>
                <a:effectLst/>
                <a:latin typeface="+mn-lt"/>
                <a:ea typeface="+mn-ea"/>
                <a:cs typeface="+mn-cs"/>
              </a:rPr>
              <a:t> can be deallocated even though the collection view cells hold a reference to it, as they are now just weak references. And deallocating the </a:t>
            </a:r>
            <a:r>
              <a:rPr lang="en-US" dirty="0" err="1" smtClean="0"/>
              <a:t>SearchResultsViewController</a:t>
            </a:r>
            <a:r>
              <a:rPr lang="en-US" sz="1200" b="0" i="0" kern="1200" dirty="0" smtClean="0">
                <a:solidFill>
                  <a:schemeClr val="tx1"/>
                </a:solidFill>
                <a:effectLst/>
                <a:latin typeface="+mn-lt"/>
                <a:ea typeface="+mn-ea"/>
                <a:cs typeface="+mn-cs"/>
              </a:rPr>
              <a:t> will deallocate its collection view, and in turn, the cells.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034789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git</a:t>
            </a:r>
            <a:r>
              <a:rPr lang="en-US" sz="1200" kern="1200" dirty="0" smtClean="0">
                <a:solidFill>
                  <a:schemeClr val="tx1"/>
                </a:solidFill>
                <a:latin typeface="+mn-lt"/>
                <a:ea typeface="+mn-ea"/>
                <a:cs typeface="+mn-cs"/>
              </a:rPr>
              <a:t> clone https://</a:t>
            </a:r>
            <a:r>
              <a:rPr lang="en-US" sz="1200" kern="1200" dirty="0" err="1" smtClean="0">
                <a:solidFill>
                  <a:schemeClr val="tx1"/>
                </a:solidFill>
                <a:latin typeface="+mn-lt"/>
                <a:ea typeface="+mn-ea"/>
                <a:cs typeface="+mn-cs"/>
              </a:rPr>
              <a:t>github.com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aminbenarieb</a:t>
            </a:r>
            <a:r>
              <a:rPr lang="en-US" sz="1200" kern="1200" dirty="0" smtClean="0">
                <a:solidFill>
                  <a:schemeClr val="tx1"/>
                </a:solidFill>
                <a:latin typeface="+mn-lt"/>
                <a:ea typeface="+mn-ea"/>
                <a:cs typeface="+mn-cs"/>
              </a:rPr>
              <a:t>/Instruments-Tutorial</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1315360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Using Swift 3.0, and I didn't see a line called </a:t>
            </a:r>
            <a:r>
              <a:rPr lang="en-US" sz="1200" b="0" i="0" kern="1200" dirty="0" err="1" smtClean="0">
                <a:solidFill>
                  <a:schemeClr val="tx1"/>
                </a:solidFill>
                <a:effectLst/>
                <a:latin typeface="+mn-lt"/>
                <a:ea typeface="+mn-ea"/>
                <a:cs typeface="+mn-cs"/>
              </a:rPr>
              <a:t>ImageIO_jpeg_Data</a:t>
            </a:r>
            <a:r>
              <a:rPr lang="en-US" sz="1200" b="0" i="0" kern="1200" dirty="0" smtClean="0">
                <a:solidFill>
                  <a:schemeClr val="tx1"/>
                </a:solidFill>
                <a:effectLst/>
                <a:latin typeface="+mn-lt"/>
                <a:ea typeface="+mn-ea"/>
                <a:cs typeface="+mn-cs"/>
              </a:rPr>
              <a:t> when doing the unbounded growth section. </a:t>
            </a:r>
            <a:r>
              <a:rPr lang="en-US" sz="1200" b="0" i="0" kern="1200" smtClean="0">
                <a:solidFill>
                  <a:schemeClr val="tx1"/>
                </a:solidFill>
                <a:effectLst/>
                <a:latin typeface="+mn-lt"/>
                <a:ea typeface="+mn-ea"/>
                <a:cs typeface="+mn-cs"/>
              </a:rPr>
              <a:t>Instead it is under &lt; non-object &gt;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668341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At a high level, it consists of the following main phases:</a:t>
            </a:r>
          </a:p>
          <a:p>
            <a:pPr fontAlgn="base"/>
            <a:r>
              <a:rPr lang="en-US" sz="1200" kern="1200" dirty="0" smtClean="0">
                <a:solidFill>
                  <a:schemeClr val="tx1"/>
                </a:solidFill>
                <a:effectLst/>
                <a:latin typeface="+mn-lt"/>
                <a:ea typeface="+mn-ea"/>
                <a:cs typeface="+mn-cs"/>
              </a:rPr>
              <a:t>Set up a trace document containing the desired instruments and settings.</a:t>
            </a:r>
          </a:p>
          <a:p>
            <a:pPr fontAlgn="base"/>
            <a:r>
              <a:rPr lang="en-US" sz="1200" kern="1200" dirty="0" smtClean="0">
                <a:solidFill>
                  <a:schemeClr val="tx1"/>
                </a:solidFill>
                <a:effectLst/>
                <a:latin typeface="+mn-lt"/>
                <a:ea typeface="+mn-ea"/>
                <a:cs typeface="+mn-cs"/>
              </a:rPr>
              <a:t>Target a device and an app to profile.</a:t>
            </a:r>
          </a:p>
          <a:p>
            <a:pPr fontAlgn="base"/>
            <a:r>
              <a:rPr lang="en-US" sz="1200" kern="1200" dirty="0" smtClean="0">
                <a:solidFill>
                  <a:schemeClr val="tx1"/>
                </a:solidFill>
                <a:effectLst/>
                <a:latin typeface="+mn-lt"/>
                <a:ea typeface="+mn-ea"/>
                <a:cs typeface="+mn-cs"/>
              </a:rPr>
              <a:t>Profile the app.</a:t>
            </a:r>
          </a:p>
          <a:p>
            <a:pPr fontAlgn="base"/>
            <a:r>
              <a:rPr lang="en-US" sz="1200" kern="1200" dirty="0" smtClean="0">
                <a:solidFill>
                  <a:schemeClr val="tx1"/>
                </a:solidFill>
                <a:effectLst/>
                <a:latin typeface="+mn-lt"/>
                <a:ea typeface="+mn-ea"/>
                <a:cs typeface="+mn-cs"/>
              </a:rPr>
              <a:t>Analyze the data captured during profiling.</a:t>
            </a:r>
          </a:p>
          <a:p>
            <a:pPr fontAlgn="base"/>
            <a:r>
              <a:rPr lang="en-US" sz="1200" kern="1200" dirty="0" smtClean="0">
                <a:solidFill>
                  <a:schemeClr val="tx1"/>
                </a:solidFill>
                <a:effectLst/>
                <a:latin typeface="+mn-lt"/>
                <a:ea typeface="+mn-ea"/>
                <a:cs typeface="+mn-cs"/>
              </a:rPr>
              <a:t>Fix any problems in your source code.</a:t>
            </a: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74130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229381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first instrument you’ll look at is the </a:t>
            </a:r>
            <a:r>
              <a:rPr lang="en-US" sz="1200" b="1" i="1" kern="1200" dirty="0" smtClean="0">
                <a:solidFill>
                  <a:schemeClr val="tx1"/>
                </a:solidFill>
                <a:effectLst/>
                <a:latin typeface="+mn-lt"/>
                <a:ea typeface="+mn-ea"/>
                <a:cs typeface="+mn-cs"/>
              </a:rPr>
              <a:t>Time Profiler</a:t>
            </a:r>
            <a:r>
              <a:rPr lang="en-US" sz="1200" b="0" i="0" kern="1200" dirty="0" smtClean="0">
                <a:solidFill>
                  <a:schemeClr val="tx1"/>
                </a:solidFill>
                <a:effectLst/>
                <a:latin typeface="+mn-lt"/>
                <a:ea typeface="+mn-ea"/>
                <a:cs typeface="+mn-cs"/>
              </a:rPr>
              <a:t>. At measured intervals, Instruments will halt the execution of the program and take a stack trace on each running thread. Think of it as pressing the pause button in </a:t>
            </a:r>
            <a:r>
              <a:rPr lang="en-US" sz="1200" b="0" i="0" kern="1200" dirty="0" err="1" smtClean="0">
                <a:solidFill>
                  <a:schemeClr val="tx1"/>
                </a:solidFill>
                <a:effectLst/>
                <a:latin typeface="+mn-lt"/>
                <a:ea typeface="+mn-ea"/>
                <a:cs typeface="+mn-cs"/>
              </a:rPr>
              <a:t>Xcode’s</a:t>
            </a:r>
            <a:r>
              <a:rPr lang="en-US" sz="1200" b="0" i="0" kern="1200" dirty="0" smtClean="0">
                <a:solidFill>
                  <a:schemeClr val="tx1"/>
                </a:solidFill>
                <a:effectLst/>
                <a:latin typeface="+mn-lt"/>
                <a:ea typeface="+mn-ea"/>
                <a:cs typeface="+mn-cs"/>
              </a:rPr>
              <a:t> debugger.</a:t>
            </a:r>
          </a:p>
          <a:p>
            <a:r>
              <a:rPr lang="en-US" sz="1200" b="0" i="0" kern="1200" dirty="0" smtClean="0">
                <a:solidFill>
                  <a:schemeClr val="tx1"/>
                </a:solidFill>
                <a:effectLst/>
                <a:latin typeface="+mn-lt"/>
                <a:ea typeface="+mn-ea"/>
                <a:cs typeface="+mn-cs"/>
              </a:rPr>
              <a:t>This screen displays the </a:t>
            </a:r>
            <a:r>
              <a:rPr lang="en-US" sz="1200" b="1" i="1" kern="1200" dirty="0" smtClean="0">
                <a:solidFill>
                  <a:schemeClr val="tx1"/>
                </a:solidFill>
                <a:effectLst/>
                <a:latin typeface="+mn-lt"/>
                <a:ea typeface="+mn-ea"/>
                <a:cs typeface="+mn-cs"/>
              </a:rPr>
              <a:t>Call Tree</a:t>
            </a:r>
            <a:r>
              <a:rPr lang="en-US" sz="1200" b="0" i="0" kern="1200" dirty="0" smtClean="0">
                <a:solidFill>
                  <a:schemeClr val="tx1"/>
                </a:solidFill>
                <a:effectLst/>
                <a:latin typeface="+mn-lt"/>
                <a:ea typeface="+mn-ea"/>
                <a:cs typeface="+mn-cs"/>
              </a:rPr>
              <a:t>. The </a:t>
            </a:r>
            <a:r>
              <a:rPr lang="en-US" sz="1200" b="1" i="1" kern="1200" dirty="0" smtClean="0">
                <a:solidFill>
                  <a:schemeClr val="tx1"/>
                </a:solidFill>
                <a:effectLst/>
                <a:latin typeface="+mn-lt"/>
                <a:ea typeface="+mn-ea"/>
                <a:cs typeface="+mn-cs"/>
              </a:rPr>
              <a:t>Call Tree</a:t>
            </a:r>
            <a:r>
              <a:rPr lang="en-US" sz="1200" b="0" i="0" kern="1200" dirty="0" smtClean="0">
                <a:solidFill>
                  <a:schemeClr val="tx1"/>
                </a:solidFill>
                <a:effectLst/>
                <a:latin typeface="+mn-lt"/>
                <a:ea typeface="+mn-ea"/>
                <a:cs typeface="+mn-cs"/>
              </a:rPr>
              <a:t> shows the amount of time spent executing in various methods within an app. Each row is a different method that the program’s execution path has followed. The time spent in each method can be determined from the number of times the profiler is stopped in each method.</a:t>
            </a:r>
          </a:p>
          <a:p>
            <a:r>
              <a:rPr lang="en-US" sz="1200" b="0" i="0" kern="1200" dirty="0" smtClean="0">
                <a:solidFill>
                  <a:schemeClr val="tx1"/>
                </a:solidFill>
                <a:effectLst/>
                <a:latin typeface="+mn-lt"/>
                <a:ea typeface="+mn-ea"/>
                <a:cs typeface="+mn-cs"/>
              </a:rPr>
              <a:t>For instance, if 100 samples are done at 1 millisecond intervals, and a particular method is found to be at the top of the stack in 10 samples, then you can deduce that approximately 10% of the total execution time — 10 milliseconds — was spent in that method. It’s a fairly crude approximation, but it works!</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651151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Press Command-I.</a:t>
            </a:r>
          </a:p>
          <a:p>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builds your project, Instruments launches, and you’re prompted to select a profiling template.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60979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Choose Time Profiler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038812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3/15/17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3/15/17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3/15/17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3/15/17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3/15/17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3/15/17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3/15/17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3/15/17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iOS Swift apps</a:t>
            </a:r>
            <a:endParaRPr lang="en-US" dirty="0"/>
          </a:p>
        </p:txBody>
      </p:sp>
      <p:sp>
        <p:nvSpPr>
          <p:cNvPr id="3" name="Subtitle 2"/>
          <p:cNvSpPr>
            <a:spLocks noGrp="1"/>
          </p:cNvSpPr>
          <p:nvPr>
            <p:ph type="subTitle" idx="1"/>
          </p:nvPr>
        </p:nvSpPr>
        <p:spPr/>
        <p:txBody>
          <a:bodyPr>
            <a:normAutofit fontScale="85000" lnSpcReduction="20000"/>
          </a:bodyPr>
          <a:lstStyle/>
          <a:p>
            <a:r>
              <a:rPr lang="en-US" dirty="0"/>
              <a:t>5030-201720_MCS5993_M: 5030-Topics in Computer </a:t>
            </a:r>
            <a:r>
              <a:rPr lang="en-US" dirty="0" smtClean="0"/>
              <a:t>Science</a:t>
            </a:r>
          </a:p>
          <a:p>
            <a:r>
              <a:rPr lang="en-US" dirty="0"/>
              <a:t>5031-201720_MCS4993_M: 5031-Topics in MA/CS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6219" y="573024"/>
            <a:ext cx="10126004" cy="5114544"/>
          </a:xfrm>
        </p:spPr>
      </p:pic>
    </p:spTree>
    <p:extLst>
      <p:ext uri="{BB962C8B-B14F-4D97-AF65-F5344CB8AC3E}">
        <p14:creationId xmlns:p14="http://schemas.microsoft.com/office/powerpoint/2010/main" val="48696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02257" y="554736"/>
            <a:ext cx="4303163" cy="4986528"/>
          </a:xfrm>
        </p:spPr>
      </p:pic>
    </p:spTree>
    <p:extLst>
      <p:ext uri="{BB962C8B-B14F-4D97-AF65-F5344CB8AC3E}">
        <p14:creationId xmlns:p14="http://schemas.microsoft.com/office/powerpoint/2010/main" val="126844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6310" y="146304"/>
            <a:ext cx="9848474" cy="6498916"/>
          </a:xfrm>
        </p:spPr>
      </p:pic>
    </p:spTree>
    <p:extLst>
      <p:ext uri="{BB962C8B-B14F-4D97-AF65-F5344CB8AC3E}">
        <p14:creationId xmlns:p14="http://schemas.microsoft.com/office/powerpoint/2010/main" val="82902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1803557" y="371855"/>
            <a:ext cx="8035387" cy="5705125"/>
          </a:xfrm>
          <a:prstGeom prst="rect">
            <a:avLst/>
          </a:prstGeom>
        </p:spPr>
      </p:pic>
    </p:spTree>
    <p:extLst>
      <p:ext uri="{BB962C8B-B14F-4D97-AF65-F5344CB8AC3E}">
        <p14:creationId xmlns:p14="http://schemas.microsoft.com/office/powerpoint/2010/main" val="58245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1803557" y="371855"/>
            <a:ext cx="8035387" cy="5705125"/>
          </a:xfrm>
          <a:prstGeom prst="rect">
            <a:avLst/>
          </a:prstGeom>
        </p:spPr>
      </p:pic>
    </p:spTree>
    <p:extLst>
      <p:ext uri="{BB962C8B-B14F-4D97-AF65-F5344CB8AC3E}">
        <p14:creationId xmlns:p14="http://schemas.microsoft.com/office/powerpoint/2010/main" val="181196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81371" y="627888"/>
            <a:ext cx="4449863" cy="5114544"/>
          </a:xfrm>
        </p:spPr>
      </p:pic>
    </p:spTree>
    <p:extLst>
      <p:ext uri="{BB962C8B-B14F-4D97-AF65-F5344CB8AC3E}">
        <p14:creationId xmlns:p14="http://schemas.microsoft.com/office/powerpoint/2010/main" val="155618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38226" y="335279"/>
            <a:ext cx="3443901" cy="5915099"/>
          </a:xfrm>
        </p:spPr>
      </p:pic>
    </p:spTree>
    <p:extLst>
      <p:ext uri="{BB962C8B-B14F-4D97-AF65-F5344CB8AC3E}">
        <p14:creationId xmlns:p14="http://schemas.microsoft.com/office/powerpoint/2010/main" val="10134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38226" y="335279"/>
            <a:ext cx="3443901" cy="5915099"/>
          </a:xfrm>
        </p:spPr>
      </p:pic>
    </p:spTree>
    <p:extLst>
      <p:ext uri="{BB962C8B-B14F-4D97-AF65-F5344CB8AC3E}">
        <p14:creationId xmlns:p14="http://schemas.microsoft.com/office/powerpoint/2010/main" val="143645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743711" y="730758"/>
            <a:ext cx="9709135" cy="5157978"/>
          </a:xfrm>
          <a:prstGeom prst="rect">
            <a:avLst/>
          </a:prstGeom>
        </p:spPr>
      </p:pic>
    </p:spTree>
    <p:extLst>
      <p:ext uri="{BB962C8B-B14F-4D97-AF65-F5344CB8AC3E}">
        <p14:creationId xmlns:p14="http://schemas.microsoft.com/office/powerpoint/2010/main" val="109396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603247" y="1052830"/>
            <a:ext cx="8623369" cy="4653026"/>
          </a:xfrm>
          <a:prstGeom prst="rect">
            <a:avLst/>
          </a:prstGeom>
        </p:spPr>
      </p:pic>
    </p:spTree>
    <p:extLst>
      <p:ext uri="{BB962C8B-B14F-4D97-AF65-F5344CB8AC3E}">
        <p14:creationId xmlns:p14="http://schemas.microsoft.com/office/powerpoint/2010/main" val="59619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Performance Tuning</a:t>
            </a:r>
            <a:endParaRPr lang="en-US" sz="2800" dirty="0" smtClean="0"/>
          </a:p>
          <a:p>
            <a:endParaRPr lang="en-US" sz="2800"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553865" y="1759204"/>
            <a:ext cx="10766407" cy="1570101"/>
          </a:xfrm>
          <a:prstGeom prst="rect">
            <a:avLst/>
          </a:prstGeom>
        </p:spPr>
      </p:pic>
    </p:spTree>
    <p:extLst>
      <p:ext uri="{BB962C8B-B14F-4D97-AF65-F5344CB8AC3E}">
        <p14:creationId xmlns:p14="http://schemas.microsoft.com/office/powerpoint/2010/main" val="99350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300377" y="1542288"/>
            <a:ext cx="6457389" cy="3810000"/>
          </a:xfrm>
          <a:prstGeom prst="rect">
            <a:avLst/>
          </a:prstGeom>
        </p:spPr>
      </p:pic>
    </p:spTree>
    <p:extLst>
      <p:ext uri="{BB962C8B-B14F-4D97-AF65-F5344CB8AC3E}">
        <p14:creationId xmlns:p14="http://schemas.microsoft.com/office/powerpoint/2010/main" val="50315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Allocations</a:t>
            </a:r>
            <a:endParaRPr lang="en-US" dirty="0"/>
          </a:p>
        </p:txBody>
      </p:sp>
      <p:pic>
        <p:nvPicPr>
          <p:cNvPr id="4" name="Content Placeholder 3"/>
          <p:cNvPicPr>
            <a:picLocks noGrp="1" noChangeAspect="1"/>
          </p:cNvPicPr>
          <p:nvPr>
            <p:ph idx="1"/>
          </p:nvPr>
        </p:nvPicPr>
        <p:blipFill>
          <a:blip r:embed="rId3"/>
          <a:stretch>
            <a:fillRect/>
          </a:stretch>
        </p:blipFill>
        <p:spPr>
          <a:xfrm>
            <a:off x="3238500" y="1981200"/>
            <a:ext cx="5715000" cy="3810000"/>
          </a:xfrm>
          <a:prstGeom prst="rect">
            <a:avLst/>
          </a:prstGeom>
        </p:spPr>
      </p:pic>
    </p:spTree>
    <p:extLst>
      <p:ext uri="{BB962C8B-B14F-4D97-AF65-F5344CB8AC3E}">
        <p14:creationId xmlns:p14="http://schemas.microsoft.com/office/powerpoint/2010/main" val="115954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4152" y="1358679"/>
            <a:ext cx="11264478" cy="3999705"/>
          </a:xfrm>
        </p:spPr>
      </p:pic>
    </p:spTree>
    <p:extLst>
      <p:ext uri="{BB962C8B-B14F-4D97-AF65-F5344CB8AC3E}">
        <p14:creationId xmlns:p14="http://schemas.microsoft.com/office/powerpoint/2010/main" val="179727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4732" y="829055"/>
            <a:ext cx="8033939" cy="5114257"/>
          </a:xfrm>
        </p:spPr>
      </p:pic>
    </p:spTree>
    <p:extLst>
      <p:ext uri="{BB962C8B-B14F-4D97-AF65-F5344CB8AC3E}">
        <p14:creationId xmlns:p14="http://schemas.microsoft.com/office/powerpoint/2010/main" val="193370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Leaks</a:t>
            </a:r>
            <a:endParaRPr lang="en-US" dirty="0"/>
          </a:p>
        </p:txBody>
      </p:sp>
      <p:sp>
        <p:nvSpPr>
          <p:cNvPr id="3" name="Content Placeholder 2"/>
          <p:cNvSpPr>
            <a:spLocks noGrp="1"/>
          </p:cNvSpPr>
          <p:nvPr>
            <p:ph idx="1"/>
          </p:nvPr>
        </p:nvSpPr>
        <p:spPr/>
        <p:txBody>
          <a:bodyPr>
            <a:normAutofit/>
          </a:bodyPr>
          <a:lstStyle/>
          <a:p>
            <a:r>
              <a:rPr lang="en-US" sz="2800" dirty="0" smtClean="0"/>
              <a:t>True Memory Leaks</a:t>
            </a:r>
          </a:p>
          <a:p>
            <a:r>
              <a:rPr lang="en-US" sz="2800" dirty="0" smtClean="0"/>
              <a:t>Unbounded Memory Leak</a:t>
            </a:r>
            <a:endParaRPr lang="en-US" sz="2800" dirty="0"/>
          </a:p>
        </p:txBody>
      </p:sp>
    </p:spTree>
    <p:extLst>
      <p:ext uri="{BB962C8B-B14F-4D97-AF65-F5344CB8AC3E}">
        <p14:creationId xmlns:p14="http://schemas.microsoft.com/office/powerpoint/2010/main" val="130970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92918" y="755904"/>
            <a:ext cx="4858207" cy="5242560"/>
          </a:xfrm>
        </p:spPr>
      </p:pic>
    </p:spTree>
    <p:extLst>
      <p:ext uri="{BB962C8B-B14F-4D97-AF65-F5344CB8AC3E}">
        <p14:creationId xmlns:p14="http://schemas.microsoft.com/office/powerpoint/2010/main" val="141475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6565" y="573024"/>
            <a:ext cx="7662651" cy="5381118"/>
          </a:xfrm>
        </p:spPr>
      </p:pic>
    </p:spTree>
    <p:extLst>
      <p:ext uri="{BB962C8B-B14F-4D97-AF65-F5344CB8AC3E}">
        <p14:creationId xmlns:p14="http://schemas.microsoft.com/office/powerpoint/2010/main" val="100643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097024" y="926592"/>
            <a:ext cx="7961906" cy="4578096"/>
          </a:xfrm>
          <a:prstGeom prst="rect">
            <a:avLst/>
          </a:prstGeom>
        </p:spPr>
      </p:pic>
    </p:spTree>
    <p:extLst>
      <p:ext uri="{BB962C8B-B14F-4D97-AF65-F5344CB8AC3E}">
        <p14:creationId xmlns:p14="http://schemas.microsoft.com/office/powerpoint/2010/main" val="26131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1584960" y="653796"/>
            <a:ext cx="8818880" cy="4960620"/>
          </a:xfrm>
          <a:prstGeom prst="rect">
            <a:avLst/>
          </a:prstGeom>
        </p:spPr>
      </p:pic>
    </p:spTree>
    <p:extLst>
      <p:ext uri="{BB962C8B-B14F-4D97-AF65-F5344CB8AC3E}">
        <p14:creationId xmlns:p14="http://schemas.microsoft.com/office/powerpoint/2010/main" val="196578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Instruments</a:t>
            </a:r>
            <a:endParaRPr lang="en-US" dirty="0"/>
          </a:p>
        </p:txBody>
      </p:sp>
      <p:pic>
        <p:nvPicPr>
          <p:cNvPr id="4" name="Content Placeholder 3"/>
          <p:cNvPicPr>
            <a:picLocks noGrp="1" noChangeAspect="1"/>
          </p:cNvPicPr>
          <p:nvPr>
            <p:ph idx="1"/>
          </p:nvPr>
        </p:nvPicPr>
        <p:blipFill>
          <a:blip r:embed="rId3"/>
          <a:stretch>
            <a:fillRect/>
          </a:stretch>
        </p:blipFill>
        <p:spPr>
          <a:xfrm>
            <a:off x="802678" y="152399"/>
            <a:ext cx="10093922" cy="6479407"/>
          </a:xfrm>
          <a:prstGeom prst="rect">
            <a:avLst/>
          </a:prstGeom>
        </p:spPr>
      </p:pic>
    </p:spTree>
    <p:extLst>
      <p:ext uri="{BB962C8B-B14F-4D97-AF65-F5344CB8AC3E}">
        <p14:creationId xmlns:p14="http://schemas.microsoft.com/office/powerpoint/2010/main" val="201798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839856" y="701040"/>
            <a:ext cx="7855187" cy="5187696"/>
          </a:xfrm>
          <a:prstGeom prst="rect">
            <a:avLst/>
          </a:prstGeom>
        </p:spPr>
      </p:pic>
    </p:spTree>
    <p:extLst>
      <p:ext uri="{BB962C8B-B14F-4D97-AF65-F5344CB8AC3E}">
        <p14:creationId xmlns:p14="http://schemas.microsoft.com/office/powerpoint/2010/main" val="63357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6521" y="2209800"/>
            <a:ext cx="8949373" cy="1082040"/>
          </a:xfrm>
        </p:spPr>
      </p:pic>
    </p:spTree>
    <p:extLst>
      <p:ext uri="{BB962C8B-B14F-4D97-AF65-F5344CB8AC3E}">
        <p14:creationId xmlns:p14="http://schemas.microsoft.com/office/powerpoint/2010/main" val="91039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3347" y="1543558"/>
            <a:ext cx="8787325" cy="3156458"/>
          </a:xfrm>
        </p:spPr>
      </p:pic>
    </p:spTree>
    <p:extLst>
      <p:ext uri="{BB962C8B-B14F-4D97-AF65-F5344CB8AC3E}">
        <p14:creationId xmlns:p14="http://schemas.microsoft.com/office/powerpoint/2010/main" val="192905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2287524" y="938784"/>
            <a:ext cx="7386828" cy="4924552"/>
          </a:xfrm>
          <a:prstGeom prst="rect">
            <a:avLst/>
          </a:prstGeom>
        </p:spPr>
      </p:pic>
    </p:spTree>
    <p:extLst>
      <p:ext uri="{BB962C8B-B14F-4D97-AF65-F5344CB8AC3E}">
        <p14:creationId xmlns:p14="http://schemas.microsoft.com/office/powerpoint/2010/main" val="65782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Reference Cycles</a:t>
            </a:r>
            <a:endParaRPr lang="en-US" dirty="0"/>
          </a:p>
        </p:txBody>
      </p:sp>
      <p:pic>
        <p:nvPicPr>
          <p:cNvPr id="6" name="Content Placeholder 4"/>
          <p:cNvPicPr>
            <a:picLocks noGrp="1" noChangeAspect="1"/>
          </p:cNvPicPr>
          <p:nvPr>
            <p:ph idx="1"/>
          </p:nvPr>
        </p:nvPicPr>
        <p:blipFill>
          <a:blip r:embed="rId3"/>
          <a:stretch>
            <a:fillRect/>
          </a:stretch>
        </p:blipFill>
        <p:spPr>
          <a:xfrm>
            <a:off x="2897230" y="1981200"/>
            <a:ext cx="6397540" cy="3810000"/>
          </a:xfrm>
          <a:prstGeom prst="rect">
            <a:avLst/>
          </a:prstGeom>
        </p:spPr>
      </p:pic>
    </p:spTree>
    <p:extLst>
      <p:ext uri="{BB962C8B-B14F-4D97-AF65-F5344CB8AC3E}">
        <p14:creationId xmlns:p14="http://schemas.microsoft.com/office/powerpoint/2010/main" val="77544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Reference Cycles</a:t>
            </a:r>
            <a:endParaRPr lang="en-US" dirty="0"/>
          </a:p>
        </p:txBody>
      </p:sp>
      <p:pic>
        <p:nvPicPr>
          <p:cNvPr id="5" name="Content Placeholder 4"/>
          <p:cNvPicPr>
            <a:picLocks noGrp="1" noChangeAspect="1"/>
          </p:cNvPicPr>
          <p:nvPr>
            <p:ph idx="1"/>
          </p:nvPr>
        </p:nvPicPr>
        <p:blipFill>
          <a:blip r:embed="rId3"/>
          <a:stretch>
            <a:fillRect/>
          </a:stretch>
        </p:blipFill>
        <p:spPr>
          <a:xfrm>
            <a:off x="920675" y="2397252"/>
            <a:ext cx="9975925" cy="2119884"/>
          </a:xfrm>
          <a:prstGeom prst="rect">
            <a:avLst/>
          </a:prstGeom>
        </p:spPr>
      </p:pic>
    </p:spTree>
    <p:extLst>
      <p:ext uri="{BB962C8B-B14F-4D97-AF65-F5344CB8AC3E}">
        <p14:creationId xmlns:p14="http://schemas.microsoft.com/office/powerpoint/2010/main" val="54802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Reference Cycles</a:t>
            </a:r>
            <a:endParaRPr lang="en-US" dirty="0"/>
          </a:p>
        </p:txBody>
      </p:sp>
      <p:pic>
        <p:nvPicPr>
          <p:cNvPr id="4" name="Content Placeholder 3"/>
          <p:cNvPicPr>
            <a:picLocks noGrp="1" noChangeAspect="1"/>
          </p:cNvPicPr>
          <p:nvPr>
            <p:ph idx="1"/>
          </p:nvPr>
        </p:nvPicPr>
        <p:blipFill>
          <a:blip r:embed="rId3"/>
          <a:stretch>
            <a:fillRect/>
          </a:stretch>
        </p:blipFill>
        <p:spPr>
          <a:xfrm>
            <a:off x="1295399" y="2672334"/>
            <a:ext cx="9919855" cy="2045970"/>
          </a:xfrm>
          <a:prstGeom prst="rect">
            <a:avLst/>
          </a:prstGeom>
        </p:spPr>
      </p:pic>
    </p:spTree>
    <p:extLst>
      <p:ext uri="{BB962C8B-B14F-4D97-AF65-F5344CB8AC3E}">
        <p14:creationId xmlns:p14="http://schemas.microsoft.com/office/powerpoint/2010/main" val="200817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Reference Cycles</a:t>
            </a:r>
            <a:endParaRPr lang="en-US" dirty="0"/>
          </a:p>
        </p:txBody>
      </p:sp>
      <p:pic>
        <p:nvPicPr>
          <p:cNvPr id="5" name="Content Placeholder 4"/>
          <p:cNvPicPr>
            <a:picLocks noGrp="1" noChangeAspect="1"/>
          </p:cNvPicPr>
          <p:nvPr>
            <p:ph idx="1"/>
          </p:nvPr>
        </p:nvPicPr>
        <p:blipFill>
          <a:blip r:embed="rId3"/>
          <a:stretch>
            <a:fillRect/>
          </a:stretch>
        </p:blipFill>
        <p:spPr>
          <a:xfrm>
            <a:off x="1511807" y="1922780"/>
            <a:ext cx="8319469" cy="3362452"/>
          </a:xfrm>
          <a:prstGeom prst="rect">
            <a:avLst/>
          </a:prstGeom>
        </p:spPr>
      </p:pic>
    </p:spTree>
    <p:extLst>
      <p:ext uri="{BB962C8B-B14F-4D97-AF65-F5344CB8AC3E}">
        <p14:creationId xmlns:p14="http://schemas.microsoft.com/office/powerpoint/2010/main" val="53408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Reference Cycles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6218" y="2770378"/>
            <a:ext cx="10479563" cy="1106678"/>
          </a:xfrm>
        </p:spPr>
      </p:pic>
    </p:spTree>
    <p:extLst>
      <p:ext uri="{BB962C8B-B14F-4D97-AF65-F5344CB8AC3E}">
        <p14:creationId xmlns:p14="http://schemas.microsoft.com/office/powerpoint/2010/main" val="64739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Reference Cycles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5513" y="2689606"/>
            <a:ext cx="8985089" cy="1352042"/>
          </a:xfrm>
        </p:spPr>
      </p:pic>
    </p:spTree>
    <p:extLst>
      <p:ext uri="{BB962C8B-B14F-4D97-AF65-F5344CB8AC3E}">
        <p14:creationId xmlns:p14="http://schemas.microsoft.com/office/powerpoint/2010/main" val="104205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Flickr Search app</a:t>
            </a:r>
            <a:endParaRPr lang="en-US" dirty="0"/>
          </a:p>
        </p:txBody>
      </p:sp>
      <p:sp>
        <p:nvSpPr>
          <p:cNvPr id="3" name="Content Placeholder 2"/>
          <p:cNvSpPr>
            <a:spLocks noGrp="1"/>
          </p:cNvSpPr>
          <p:nvPr>
            <p:ph idx="1"/>
          </p:nvPr>
        </p:nvSpPr>
        <p:spPr>
          <a:xfrm>
            <a:off x="512064" y="1981201"/>
            <a:ext cx="10384536" cy="3809999"/>
          </a:xfrm>
        </p:spPr>
        <p:txBody>
          <a:bodyPr/>
          <a:lstStyle/>
          <a:p>
            <a:r>
              <a:rPr lang="en-US" sz="2800" dirty="0" smtClean="0"/>
              <a:t>https</a:t>
            </a:r>
            <a:r>
              <a:rPr lang="en-US" sz="2800" dirty="0"/>
              <a:t>://</a:t>
            </a:r>
            <a:r>
              <a:rPr lang="en-US" sz="2800" dirty="0" err="1"/>
              <a:t>www.raywenderlich.com</a:t>
            </a:r>
            <a:r>
              <a:rPr lang="en-US" sz="2800" dirty="0"/>
              <a:t>/97886/instruments-tutorial-with-swift-getting-started</a:t>
            </a:r>
            <a:endParaRPr lang="en-US" sz="2800" dirty="0" smtClean="0"/>
          </a:p>
          <a:p>
            <a:r>
              <a:rPr lang="en-US" sz="2800" dirty="0" err="1"/>
              <a:t>git</a:t>
            </a:r>
            <a:r>
              <a:rPr lang="en-US" sz="2800" dirty="0"/>
              <a:t> clone https://</a:t>
            </a:r>
            <a:r>
              <a:rPr lang="en-US" sz="2800" dirty="0" err="1"/>
              <a:t>github.com</a:t>
            </a:r>
            <a:r>
              <a:rPr lang="en-US" sz="2800" dirty="0"/>
              <a:t>/</a:t>
            </a:r>
            <a:r>
              <a:rPr lang="en-US" sz="2800" dirty="0" err="1"/>
              <a:t>aminbenarieb</a:t>
            </a:r>
            <a:r>
              <a:rPr lang="en-US" sz="2800" dirty="0"/>
              <a:t>/Instruments-Tutorial</a:t>
            </a:r>
          </a:p>
          <a:p>
            <a:r>
              <a:rPr lang="en-US" sz="2800" dirty="0"/>
              <a:t>https://</a:t>
            </a:r>
            <a:r>
              <a:rPr lang="en-US" sz="2800" dirty="0" err="1" smtClean="0"/>
              <a:t>www.flickr.com</a:t>
            </a:r>
            <a:r>
              <a:rPr lang="en-US" sz="2800" dirty="0" smtClean="0"/>
              <a:t>/services/</a:t>
            </a:r>
            <a:r>
              <a:rPr lang="en-US" sz="2800" dirty="0" err="1" smtClean="0"/>
              <a:t>api</a:t>
            </a:r>
            <a:r>
              <a:rPr lang="en-US" sz="2800" dirty="0" smtClean="0"/>
              <a:t>/explore/</a:t>
            </a:r>
            <a:r>
              <a:rPr lang="en-US" sz="2800" dirty="0" err="1" smtClean="0"/>
              <a:t>flickr.photos.search</a:t>
            </a:r>
            <a:endParaRPr lang="en-US" sz="2800" dirty="0" smtClean="0"/>
          </a:p>
          <a:p>
            <a:r>
              <a:rPr lang="en-US" sz="2800" dirty="0" smtClean="0"/>
              <a:t>Add new API Key to </a:t>
            </a:r>
            <a:r>
              <a:rPr lang="en-US" sz="2800" dirty="0" err="1" smtClean="0"/>
              <a:t>FlickrSearcher.swift</a:t>
            </a:r>
            <a:endParaRPr lang="en-US" sz="2800" dirty="0" smtClean="0"/>
          </a:p>
          <a:p>
            <a:r>
              <a:rPr lang="en-US" sz="2800" dirty="0" smtClean="0"/>
              <a:t>Perform a search</a:t>
            </a:r>
          </a:p>
          <a:p>
            <a:endParaRPr lang="en-US" sz="2800" dirty="0" smtClean="0"/>
          </a:p>
          <a:p>
            <a:endParaRPr lang="en-US" sz="2800" dirty="0" smtClean="0"/>
          </a:p>
        </p:txBody>
      </p:sp>
    </p:spTree>
    <p:extLst>
      <p:ext uri="{BB962C8B-B14F-4D97-AF65-F5344CB8AC3E}">
        <p14:creationId xmlns:p14="http://schemas.microsoft.com/office/powerpoint/2010/main" val="191079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Agile Swift</a:t>
            </a:r>
          </a:p>
        </p:txBody>
      </p:sp>
    </p:spTree>
    <p:extLst>
      <p:ext uri="{BB962C8B-B14F-4D97-AF65-F5344CB8AC3E}">
        <p14:creationId xmlns:p14="http://schemas.microsoft.com/office/powerpoint/2010/main" val="22670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sz="2800" dirty="0" smtClean="0"/>
          </a:p>
          <a:p>
            <a:endParaRPr lang="en-US" sz="2800" dirty="0" smtClean="0"/>
          </a:p>
        </p:txBody>
      </p:sp>
      <p:pic>
        <p:nvPicPr>
          <p:cNvPr id="4" name="Picture 3"/>
          <p:cNvPicPr>
            <a:picLocks noChangeAspect="1"/>
          </p:cNvPicPr>
          <p:nvPr/>
        </p:nvPicPr>
        <p:blipFill>
          <a:blip r:embed="rId3"/>
          <a:stretch>
            <a:fillRect/>
          </a:stretch>
        </p:blipFill>
        <p:spPr>
          <a:xfrm>
            <a:off x="932688" y="644061"/>
            <a:ext cx="9818726" cy="5147139"/>
          </a:xfrm>
          <a:prstGeom prst="rect">
            <a:avLst/>
          </a:prstGeom>
        </p:spPr>
      </p:pic>
    </p:spTree>
    <p:extLst>
      <p:ext uri="{BB962C8B-B14F-4D97-AF65-F5344CB8AC3E}">
        <p14:creationId xmlns:p14="http://schemas.microsoft.com/office/powerpoint/2010/main" val="4945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Instruments</a:t>
            </a:r>
            <a:endParaRPr lang="en-US" dirty="0"/>
          </a:p>
        </p:txBody>
      </p:sp>
      <p:sp>
        <p:nvSpPr>
          <p:cNvPr id="3" name="Content Placeholder 2"/>
          <p:cNvSpPr>
            <a:spLocks noGrp="1"/>
          </p:cNvSpPr>
          <p:nvPr>
            <p:ph idx="1"/>
          </p:nvPr>
        </p:nvSpPr>
        <p:spPr/>
        <p:txBody>
          <a:bodyPr>
            <a:normAutofit lnSpcReduction="10000"/>
          </a:bodyPr>
          <a:lstStyle/>
          <a:p>
            <a:pPr fontAlgn="base"/>
            <a:r>
              <a:rPr lang="en-US" sz="3000" dirty="0" smtClean="0"/>
              <a:t>Set </a:t>
            </a:r>
            <a:r>
              <a:rPr lang="en-US" sz="3000" dirty="0"/>
              <a:t>up a trace document containing the desired instruments and settings.</a:t>
            </a:r>
          </a:p>
          <a:p>
            <a:pPr fontAlgn="base"/>
            <a:r>
              <a:rPr lang="en-US" sz="3000" dirty="0"/>
              <a:t>Target a device and an app to profile.</a:t>
            </a:r>
          </a:p>
          <a:p>
            <a:pPr fontAlgn="base"/>
            <a:r>
              <a:rPr lang="en-US" sz="3000" dirty="0"/>
              <a:t>Profile the app.</a:t>
            </a:r>
          </a:p>
          <a:p>
            <a:pPr fontAlgn="base"/>
            <a:r>
              <a:rPr lang="en-US" sz="3000" dirty="0"/>
              <a:t>Analyze the data captured during profiling.</a:t>
            </a:r>
          </a:p>
          <a:p>
            <a:pPr fontAlgn="base"/>
            <a:r>
              <a:rPr lang="en-US" sz="3000" dirty="0"/>
              <a:t>Fix any problems in your source code</a:t>
            </a:r>
            <a:r>
              <a:rPr lang="en-US" sz="3000" dirty="0" smtClean="0"/>
              <a:t>.</a:t>
            </a:r>
            <a:r>
              <a:rPr lang="en-US" sz="2800" dirty="0"/>
              <a:t/>
            </a:r>
            <a:br>
              <a:rPr lang="en-US" sz="2800" dirty="0"/>
            </a:br>
            <a:endParaRPr lang="en-US" sz="2800" dirty="0" smtClean="0"/>
          </a:p>
        </p:txBody>
      </p:sp>
    </p:spTree>
    <p:extLst>
      <p:ext uri="{BB962C8B-B14F-4D97-AF65-F5344CB8AC3E}">
        <p14:creationId xmlns:p14="http://schemas.microsoft.com/office/powerpoint/2010/main" val="126611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Profiler</a:t>
            </a:r>
            <a:endParaRPr lang="en-US" dirty="0"/>
          </a:p>
        </p:txBody>
      </p:sp>
      <p:pic>
        <p:nvPicPr>
          <p:cNvPr id="4" name="Content Placeholder 3"/>
          <p:cNvPicPr>
            <a:picLocks noGrp="1" noChangeAspect="1"/>
          </p:cNvPicPr>
          <p:nvPr>
            <p:ph idx="1"/>
          </p:nvPr>
        </p:nvPicPr>
        <p:blipFill>
          <a:blip r:embed="rId3"/>
          <a:stretch>
            <a:fillRect/>
          </a:stretch>
        </p:blipFill>
        <p:spPr>
          <a:xfrm>
            <a:off x="2702870" y="1981200"/>
            <a:ext cx="6786259" cy="3810000"/>
          </a:xfrm>
          <a:prstGeom prst="rect">
            <a:avLst/>
          </a:prstGeom>
        </p:spPr>
      </p:pic>
    </p:spTree>
    <p:extLst>
      <p:ext uri="{BB962C8B-B14F-4D97-AF65-F5344CB8AC3E}">
        <p14:creationId xmlns:p14="http://schemas.microsoft.com/office/powerpoint/2010/main" val="152743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a:t>
            </a:r>
            <a:endParaRPr lang="en-US" dirty="0"/>
          </a:p>
        </p:txBody>
      </p:sp>
      <p:pic>
        <p:nvPicPr>
          <p:cNvPr id="4" name="Content Placeholder 3"/>
          <p:cNvPicPr>
            <a:picLocks noGrp="1" noChangeAspect="1"/>
          </p:cNvPicPr>
          <p:nvPr>
            <p:ph idx="1"/>
          </p:nvPr>
        </p:nvPicPr>
        <p:blipFill>
          <a:blip r:embed="rId3"/>
          <a:stretch>
            <a:fillRect/>
          </a:stretch>
        </p:blipFill>
        <p:spPr>
          <a:xfrm>
            <a:off x="2203572" y="1981200"/>
            <a:ext cx="7784855" cy="3810000"/>
          </a:xfrm>
          <a:prstGeom prst="rect">
            <a:avLst/>
          </a:prstGeom>
        </p:spPr>
      </p:pic>
    </p:spTree>
    <p:extLst>
      <p:ext uri="{BB962C8B-B14F-4D97-AF65-F5344CB8AC3E}">
        <p14:creationId xmlns:p14="http://schemas.microsoft.com/office/powerpoint/2010/main" val="30712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438917" y="640080"/>
            <a:ext cx="8495933" cy="5059680"/>
          </a:xfrm>
          <a:prstGeom prst="rect">
            <a:avLst/>
          </a:prstGeom>
        </p:spPr>
      </p:pic>
    </p:spTree>
    <p:extLst>
      <p:ext uri="{BB962C8B-B14F-4D97-AF65-F5344CB8AC3E}">
        <p14:creationId xmlns:p14="http://schemas.microsoft.com/office/powerpoint/2010/main" val="47461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1586</Words>
  <Application>Microsoft Macintosh PowerPoint</Application>
  <PresentationFormat>Widescreen</PresentationFormat>
  <Paragraphs>181</Paragraphs>
  <Slides>40</Slides>
  <Notes>40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40</vt:i4>
      </vt:variant>
    </vt:vector>
  </HeadingPairs>
  <TitlesOfParts>
    <vt:vector size="42" baseType="lpstr">
      <vt:lpstr>Arial</vt:lpstr>
      <vt:lpstr>Diamond Grid 16x9</vt:lpstr>
      <vt:lpstr>Building iOS Swift apps</vt:lpstr>
      <vt:lpstr>Agenda</vt:lpstr>
      <vt:lpstr>Instruments</vt:lpstr>
      <vt:lpstr>Flickr Search app</vt:lpstr>
      <vt:lpstr>Agenda</vt:lpstr>
      <vt:lpstr>Instruments</vt:lpstr>
      <vt:lpstr>Time Profiler</vt:lpstr>
      <vt:lpstr>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Allocations</vt:lpstr>
      <vt:lpstr>PowerPoint Presentation</vt:lpstr>
      <vt:lpstr>PowerPoint Presentation</vt:lpstr>
      <vt:lpstr>Memory Leaks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Strong Reference Cycles</vt:lpstr>
      <vt:lpstr>Strong Reference Cycles</vt:lpstr>
      <vt:lpstr>Strong Reference Cycles</vt:lpstr>
      <vt:lpstr>Strong Reference Cycles</vt:lpstr>
      <vt:lpstr>Strong Reference Cycles</vt:lpstr>
      <vt:lpstr>Strong Reference Cycles</vt:lpstr>
      <vt:lpstr>Agenda</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2017-02-07T22:32:55Z</cp:lastPrinted>
  <dcterms:created xsi:type="dcterms:W3CDTF">2016-08-20T19:03:32Z</dcterms:created>
  <dcterms:modified xsi:type="dcterms:W3CDTF">2017-03-16T16:10:49Z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